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4"/>
    <p:sldMasterId id="2147483701" r:id="rId5"/>
  </p:sldMasterIdLst>
  <p:notesMasterIdLst>
    <p:notesMasterId r:id="rId47"/>
  </p:notesMasterIdLst>
  <p:handoutMasterIdLst>
    <p:handoutMasterId r:id="rId48"/>
  </p:handoutMasterIdLst>
  <p:sldIdLst>
    <p:sldId id="336" r:id="rId6"/>
    <p:sldId id="377" r:id="rId7"/>
    <p:sldId id="368" r:id="rId8"/>
    <p:sldId id="349" r:id="rId9"/>
    <p:sldId id="373" r:id="rId10"/>
    <p:sldId id="369" r:id="rId11"/>
    <p:sldId id="372" r:id="rId12"/>
    <p:sldId id="375" r:id="rId13"/>
    <p:sldId id="370" r:id="rId14"/>
    <p:sldId id="376" r:id="rId15"/>
    <p:sldId id="378" r:id="rId16"/>
    <p:sldId id="379" r:id="rId17"/>
    <p:sldId id="380" r:id="rId18"/>
    <p:sldId id="405" r:id="rId19"/>
    <p:sldId id="381" r:id="rId20"/>
    <p:sldId id="382" r:id="rId21"/>
    <p:sldId id="393" r:id="rId22"/>
    <p:sldId id="386" r:id="rId23"/>
    <p:sldId id="394" r:id="rId24"/>
    <p:sldId id="385" r:id="rId25"/>
    <p:sldId id="387" r:id="rId26"/>
    <p:sldId id="395" r:id="rId27"/>
    <p:sldId id="389" r:id="rId28"/>
    <p:sldId id="396" r:id="rId29"/>
    <p:sldId id="398" r:id="rId30"/>
    <p:sldId id="397" r:id="rId31"/>
    <p:sldId id="390" r:id="rId32"/>
    <p:sldId id="291" r:id="rId33"/>
    <p:sldId id="400" r:id="rId34"/>
    <p:sldId id="401" r:id="rId35"/>
    <p:sldId id="402" r:id="rId36"/>
    <p:sldId id="304" r:id="rId37"/>
    <p:sldId id="403" r:id="rId38"/>
    <p:sldId id="404" r:id="rId39"/>
    <p:sldId id="388" r:id="rId40"/>
    <p:sldId id="383" r:id="rId41"/>
    <p:sldId id="399" r:id="rId42"/>
    <p:sldId id="391" r:id="rId43"/>
    <p:sldId id="392" r:id="rId44"/>
    <p:sldId id="366" r:id="rId45"/>
    <p:sldId id="277" r:id="rId46"/>
  </p:sldIdLst>
  <p:sldSz cx="9144000" cy="5143500" type="screen16x9"/>
  <p:notesSz cx="666908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5" userDrawn="1">
          <p15:clr>
            <a:srgbClr val="A4A3A4"/>
          </p15:clr>
        </p15:guide>
        <p15:guide id="2" pos="1156" userDrawn="1">
          <p15:clr>
            <a:srgbClr val="A4A3A4"/>
          </p15:clr>
        </p15:guide>
        <p15:guide id="3" pos="295" userDrawn="1">
          <p15:clr>
            <a:srgbClr val="A4A3A4"/>
          </p15:clr>
        </p15:guide>
        <p15:guide id="4" pos="5012" userDrawn="1">
          <p15:clr>
            <a:srgbClr val="A4A3A4"/>
          </p15:clr>
        </p15:guide>
        <p15:guide id="5" orient="horz" pos="2255" userDrawn="1">
          <p15:clr>
            <a:srgbClr val="A4A3A4"/>
          </p15:clr>
        </p15:guide>
        <p15:guide id="6" pos="2880" userDrawn="1">
          <p15:clr>
            <a:srgbClr val="A4A3A4"/>
          </p15:clr>
        </p15:guide>
        <p15:guide id="7" orient="horz" pos="2346" userDrawn="1">
          <p15:clr>
            <a:srgbClr val="A4A3A4"/>
          </p15:clr>
        </p15:guide>
        <p15:guide id="8" orient="horz" pos="1711"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rnd Janson" initials="BJ"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B21"/>
    <a:srgbClr val="109238"/>
    <a:srgbClr val="898989"/>
    <a:srgbClr val="144393"/>
    <a:srgbClr val="164194"/>
    <a:srgbClr val="595959"/>
    <a:srgbClr val="A79009"/>
    <a:srgbClr val="EDCD0D"/>
    <a:srgbClr val="888A8E"/>
    <a:srgbClr val="B0B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9DA412-0CE4-4B1E-9ADE-49E57F3FE0C2}" v="184" dt="2023-03-14T12:17:29.61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81" autoAdjust="0"/>
    <p:restoredTop sz="89873" autoAdjust="0"/>
  </p:normalViewPr>
  <p:slideViewPr>
    <p:cSldViewPr showGuides="1">
      <p:cViewPr varScale="1">
        <p:scale>
          <a:sx n="128" d="100"/>
          <a:sy n="128" d="100"/>
        </p:scale>
        <p:origin x="654" y="114"/>
      </p:cViewPr>
      <p:guideLst>
        <p:guide orient="horz" pos="985"/>
        <p:guide pos="1156"/>
        <p:guide pos="295"/>
        <p:guide pos="5012"/>
        <p:guide orient="horz" pos="2255"/>
        <p:guide pos="2880"/>
        <p:guide orient="horz" pos="2346"/>
        <p:guide orient="horz" pos="1711"/>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73" d="100"/>
          <a:sy n="73" d="100"/>
        </p:scale>
        <p:origin x="3996" y="96"/>
      </p:cViewPr>
      <p:guideLst>
        <p:guide orient="horz" pos="3126"/>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i\OneDrive%20-%20ZENIT%20GmbH\Synergien.NRW\EXCEL%20MFF+EFRE\EU-Haushalt%202021-202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i\OneDrive%20-%20ZENIT%20GmbH\Synergien.NRW\EXCEL%20MFF+EFRE\EU-Haushalt%202021-202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i\OneDrive%20-%20ZENIT%20GmbH\Synergien.NRW\EXCEL%20MFF+EFRE\EU-Haushalt%202021-202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bi\OneDrive%20-%20ZENIT%20GmbH\Synergien.NRW\EXCEL%20MFF+EFRE\EU-Haushalt%202021-2027.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DCB-4518-B82B-5D9DF703D9B0}"/>
              </c:ext>
            </c:extLst>
          </c:dPt>
          <c:dPt>
            <c:idx val="1"/>
            <c:bubble3D val="0"/>
            <c:spPr>
              <a:solidFill>
                <a:srgbClr val="E3051C"/>
              </a:solidFill>
              <a:ln w="19050">
                <a:solidFill>
                  <a:schemeClr val="lt1"/>
                </a:solidFill>
              </a:ln>
              <a:effectLst/>
            </c:spPr>
            <c:extLst>
              <c:ext xmlns:c16="http://schemas.microsoft.com/office/drawing/2014/chart" uri="{C3380CC4-5D6E-409C-BE32-E72D297353CC}">
                <c16:uniqueId val="{00000003-EDCB-4518-B82B-5D9DF703D9B0}"/>
              </c:ext>
            </c:extLst>
          </c:dPt>
          <c:dPt>
            <c:idx val="2"/>
            <c:bubble3D val="0"/>
            <c:spPr>
              <a:solidFill>
                <a:srgbClr val="164194"/>
              </a:solidFill>
              <a:ln w="19050">
                <a:solidFill>
                  <a:schemeClr val="lt1"/>
                </a:solidFill>
              </a:ln>
              <a:effectLst/>
            </c:spPr>
            <c:extLst>
              <c:ext xmlns:c16="http://schemas.microsoft.com/office/drawing/2014/chart" uri="{C3380CC4-5D6E-409C-BE32-E72D297353CC}">
                <c16:uniqueId val="{00000005-EDCB-4518-B82B-5D9DF703D9B0}"/>
              </c:ext>
            </c:extLst>
          </c:dPt>
          <c:dPt>
            <c:idx val="3"/>
            <c:bubble3D val="0"/>
            <c:spPr>
              <a:solidFill>
                <a:srgbClr val="099339"/>
              </a:solidFill>
              <a:ln w="19050">
                <a:solidFill>
                  <a:schemeClr val="bg1"/>
                </a:solidFill>
              </a:ln>
              <a:effectLst/>
            </c:spPr>
            <c:extLst>
              <c:ext xmlns:c16="http://schemas.microsoft.com/office/drawing/2014/chart" uri="{C3380CC4-5D6E-409C-BE32-E72D297353CC}">
                <c16:uniqueId val="{00000007-EDCB-4518-B82B-5D9DF703D9B0}"/>
              </c:ext>
            </c:extLst>
          </c:dPt>
          <c:dPt>
            <c:idx val="4"/>
            <c:bubble3D val="0"/>
            <c:spPr>
              <a:solidFill>
                <a:srgbClr val="FCF4C4"/>
              </a:solidFill>
              <a:ln w="19050">
                <a:solidFill>
                  <a:schemeClr val="lt1"/>
                </a:solidFill>
              </a:ln>
              <a:effectLst/>
            </c:spPr>
            <c:extLst>
              <c:ext xmlns:c16="http://schemas.microsoft.com/office/drawing/2014/chart" uri="{C3380CC4-5D6E-409C-BE32-E72D297353CC}">
                <c16:uniqueId val="{00000009-EDCB-4518-B82B-5D9DF703D9B0}"/>
              </c:ext>
            </c:extLst>
          </c:dPt>
          <c:dPt>
            <c:idx val="5"/>
            <c:bubble3D val="0"/>
            <c:spPr>
              <a:solidFill>
                <a:srgbClr val="F9EC9D"/>
              </a:solidFill>
              <a:ln w="19050">
                <a:solidFill>
                  <a:schemeClr val="lt1"/>
                </a:solidFill>
              </a:ln>
              <a:effectLst/>
            </c:spPr>
            <c:extLst>
              <c:ext xmlns:c16="http://schemas.microsoft.com/office/drawing/2014/chart" uri="{C3380CC4-5D6E-409C-BE32-E72D297353CC}">
                <c16:uniqueId val="{0000000B-EDCB-4518-B82B-5D9DF703D9B0}"/>
              </c:ext>
            </c:extLst>
          </c:dPt>
          <c:dPt>
            <c:idx val="6"/>
            <c:bubble3D val="0"/>
            <c:spPr>
              <a:solidFill>
                <a:srgbClr val="F6E160"/>
              </a:solidFill>
              <a:ln w="19050">
                <a:solidFill>
                  <a:schemeClr val="lt1"/>
                </a:solidFill>
              </a:ln>
              <a:effectLst/>
            </c:spPr>
            <c:extLst>
              <c:ext xmlns:c16="http://schemas.microsoft.com/office/drawing/2014/chart" uri="{C3380CC4-5D6E-409C-BE32-E72D297353CC}">
                <c16:uniqueId val="{0000000D-EDCB-4518-B82B-5D9DF703D9B0}"/>
              </c:ext>
            </c:extLst>
          </c:dPt>
          <c:dPt>
            <c:idx val="7"/>
            <c:bubble3D val="0"/>
            <c:spPr>
              <a:solidFill>
                <a:srgbClr val="EDCD0D"/>
              </a:solidFill>
              <a:ln w="19050">
                <a:solidFill>
                  <a:schemeClr val="lt1"/>
                </a:solidFill>
              </a:ln>
              <a:effectLst/>
            </c:spPr>
            <c:extLst>
              <c:ext xmlns:c16="http://schemas.microsoft.com/office/drawing/2014/chart" uri="{C3380CC4-5D6E-409C-BE32-E72D297353CC}">
                <c16:uniqueId val="{0000000F-EDCB-4518-B82B-5D9DF703D9B0}"/>
              </c:ext>
            </c:extLst>
          </c:dPt>
          <c:dLbls>
            <c:dLbl>
              <c:idx val="1"/>
              <c:layout>
                <c:manualLayout>
                  <c:x val="2.9149485363735399E-3"/>
                  <c:y val="4.9200134383764436E-3"/>
                </c:manualLayout>
              </c:layout>
              <c:tx>
                <c:rich>
                  <a:bodyPr rot="0" spcFirstLastPara="1" vertOverflow="ellipsis" vert="horz" wrap="square" lIns="38100" tIns="19050" rIns="38100" bIns="19050" anchor="ctr" anchorCtr="0">
                    <a:noAutofit/>
                  </a:bodyPr>
                  <a:lstStyle/>
                  <a:p>
                    <a:pPr algn="r">
                      <a:defRPr sz="1200" b="0" i="0" u="none" strike="noStrike" kern="1200" baseline="0">
                        <a:solidFill>
                          <a:schemeClr val="tx1">
                            <a:lumMod val="75000"/>
                            <a:lumOff val="25000"/>
                          </a:schemeClr>
                        </a:solidFill>
                        <a:latin typeface="+mn-lt"/>
                        <a:ea typeface="+mn-ea"/>
                        <a:cs typeface="+mn-cs"/>
                      </a:defRPr>
                    </a:pPr>
                    <a:fld id="{B942F592-A147-4D4A-AC2E-8C87395C86AB}" type="CATEGORYNAME">
                      <a:rPr lang="de-DE" sz="1200"/>
                      <a:pPr algn="r">
                        <a:defRPr sz="1200"/>
                      </a:pPr>
                      <a:t>[RUBRIKENNAME]</a:t>
                    </a:fld>
                    <a:r>
                      <a:rPr lang="de-DE" sz="1200"/>
                      <a:t>:</a:t>
                    </a:r>
                    <a:r>
                      <a:rPr lang="de-DE" sz="1200" baseline="0"/>
                      <a:t> </a:t>
                    </a:r>
                    <a:fld id="{A679EEE3-600A-4EC8-86A2-DF9845FED15E}" type="VALUE">
                      <a:rPr lang="de-DE" sz="1200" baseline="0"/>
                      <a:pPr algn="r">
                        <a:defRPr sz="1200"/>
                      </a:pPr>
                      <a:t>[WERT]</a:t>
                    </a:fld>
                    <a:endParaRPr lang="de-DE" sz="1200" baseline="0"/>
                  </a:p>
                </c:rich>
              </c:tx>
              <c:spPr>
                <a:noFill/>
                <a:ln>
                  <a:noFill/>
                </a:ln>
                <a:effectLst/>
              </c:spPr>
              <c:txPr>
                <a:bodyPr rot="0" spcFirstLastPara="1" vertOverflow="ellipsis" vert="horz" wrap="square" lIns="38100" tIns="19050" rIns="38100" bIns="19050" anchor="ctr" anchorCtr="0">
                  <a:no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29969501080595828"/>
                      <c:h val="0.13653426093286938"/>
                    </c:manualLayout>
                  </c15:layout>
                  <c15:dlblFieldTable/>
                  <c15:showDataLabelsRange val="0"/>
                </c:ext>
                <c:ext xmlns:c16="http://schemas.microsoft.com/office/drawing/2014/chart" uri="{C3380CC4-5D6E-409C-BE32-E72D297353CC}">
                  <c16:uniqueId val="{00000003-EDCB-4518-B82B-5D9DF703D9B0}"/>
                </c:ext>
              </c:extLst>
            </c:dLbl>
            <c:dLbl>
              <c:idx val="2"/>
              <c:layout>
                <c:manualLayout>
                  <c:x val="5.2986763264610597E-2"/>
                  <c:y val="0.1210290535991851"/>
                </c:manualLayout>
              </c:layout>
              <c:tx>
                <c:rich>
                  <a:bodyPr rot="0" spcFirstLastPara="1" vertOverflow="ellipsis" vert="horz" wrap="square" lIns="38100" tIns="19050" rIns="38100" bIns="19050" anchor="ctr" anchorCtr="0">
                    <a:noAutofit/>
                  </a:bodyPr>
                  <a:lstStyle/>
                  <a:p>
                    <a:pPr algn="l">
                      <a:defRPr sz="1200" b="0" i="0" u="none" strike="noStrike" kern="1200" baseline="0">
                        <a:solidFill>
                          <a:schemeClr val="tx1">
                            <a:lumMod val="75000"/>
                            <a:lumOff val="25000"/>
                          </a:schemeClr>
                        </a:solidFill>
                        <a:latin typeface="+mn-lt"/>
                        <a:ea typeface="+mn-ea"/>
                        <a:cs typeface="+mn-cs"/>
                      </a:defRPr>
                    </a:pPr>
                    <a:fld id="{FA31E475-2418-4C05-A1A4-014CE77734A6}" type="CATEGORYNAME">
                      <a:rPr lang="de-DE" sz="1200"/>
                      <a:pPr algn="l">
                        <a:defRPr sz="1200"/>
                      </a:pPr>
                      <a:t>[RUBRIKENNAME]</a:t>
                    </a:fld>
                    <a:r>
                      <a:rPr lang="de-DE" sz="1200"/>
                      <a:t>: </a:t>
                    </a:r>
                    <a:fld id="{B154ECC7-4CC9-49D7-A21C-37772AD3FC39}" type="VALUE">
                      <a:rPr lang="de-DE" sz="1200" baseline="0"/>
                      <a:pPr algn="l">
                        <a:defRPr sz="1200"/>
                      </a:pPr>
                      <a:t>[WERT]</a:t>
                    </a:fld>
                    <a:endParaRPr lang="de-DE" sz="1200"/>
                  </a:p>
                </c:rich>
              </c:tx>
              <c:spPr>
                <a:noFill/>
                <a:ln>
                  <a:noFill/>
                </a:ln>
                <a:effectLst/>
              </c:spPr>
              <c:txPr>
                <a:bodyPr rot="0" spcFirstLastPara="1" vertOverflow="ellipsis" vert="horz" wrap="square" lIns="38100" tIns="19050" rIns="38100" bIns="19050" anchor="ctr" anchorCtr="0">
                  <a:noAutofit/>
                </a:bodyPr>
                <a:lstStyle/>
                <a:p>
                  <a:pPr algn="l">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30363179978186722"/>
                      <c:h val="0.16757799945976898"/>
                    </c:manualLayout>
                  </c15:layout>
                  <c15:dlblFieldTable/>
                  <c15:showDataLabelsRange val="0"/>
                </c:ext>
                <c:ext xmlns:c16="http://schemas.microsoft.com/office/drawing/2014/chart" uri="{C3380CC4-5D6E-409C-BE32-E72D297353CC}">
                  <c16:uniqueId val="{00000005-EDCB-4518-B82B-5D9DF703D9B0}"/>
                </c:ext>
              </c:extLst>
            </c:dLbl>
            <c:dLbl>
              <c:idx val="3"/>
              <c:layout>
                <c:manualLayout>
                  <c:x val="8.4578059235225628E-2"/>
                  <c:y val="-6.6024922644413411E-2"/>
                </c:manualLayout>
              </c:layout>
              <c:tx>
                <c:rich>
                  <a:bodyPr rot="0" spcFirstLastPara="1" vertOverflow="ellipsis" vert="horz" wrap="square" lIns="38100" tIns="19050" rIns="38100" bIns="19050" anchor="ctr" anchorCtr="0">
                    <a:noAutofit/>
                  </a:bodyPr>
                  <a:lstStyle/>
                  <a:p>
                    <a:pPr algn="l">
                      <a:defRPr sz="1200" b="0" i="0" u="none" strike="noStrike" kern="1200" baseline="0">
                        <a:solidFill>
                          <a:schemeClr val="tx1">
                            <a:lumMod val="75000"/>
                            <a:lumOff val="25000"/>
                          </a:schemeClr>
                        </a:solidFill>
                        <a:latin typeface="+mn-lt"/>
                        <a:ea typeface="+mn-ea"/>
                        <a:cs typeface="+mn-cs"/>
                      </a:defRPr>
                    </a:pPr>
                    <a:fld id="{0DC3EF5D-5977-47BD-9187-E2BA74227CD6}" type="CATEGORYNAME">
                      <a:rPr lang="de-DE" sz="1200"/>
                      <a:pPr algn="l">
                        <a:defRPr sz="1200"/>
                      </a:pPr>
                      <a:t>[RUBRIKENNAME]</a:t>
                    </a:fld>
                    <a:r>
                      <a:rPr lang="de-DE" sz="1200"/>
                      <a:t>:</a:t>
                    </a:r>
                    <a:r>
                      <a:rPr lang="de-DE" sz="1200" baseline="0"/>
                      <a:t> </a:t>
                    </a:r>
                    <a:fld id="{56DF20AE-4680-423B-BBB1-4A3C5B271FC4}" type="VALUE">
                      <a:rPr lang="de-DE" sz="1200" baseline="0"/>
                      <a:pPr algn="l">
                        <a:defRPr sz="1200"/>
                      </a:pPr>
                      <a:t>[WERT]</a:t>
                    </a:fld>
                    <a:endParaRPr lang="de-DE" sz="1200" baseline="0"/>
                  </a:p>
                </c:rich>
              </c:tx>
              <c:spPr>
                <a:noFill/>
                <a:ln>
                  <a:noFill/>
                </a:ln>
                <a:effectLst/>
              </c:spPr>
              <c:txPr>
                <a:bodyPr rot="0" spcFirstLastPara="1" vertOverflow="ellipsis" vert="horz" wrap="square" lIns="38100" tIns="19050" rIns="38100" bIns="19050" anchor="ctr" anchorCtr="0">
                  <a:noAutofit/>
                </a:bodyPr>
                <a:lstStyle/>
                <a:p>
                  <a:pPr algn="l">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2934658439451921"/>
                      <c:h val="0.15477010221773485"/>
                    </c:manualLayout>
                  </c15:layout>
                  <c15:dlblFieldTable/>
                  <c15:showDataLabelsRange val="0"/>
                </c:ext>
                <c:ext xmlns:c16="http://schemas.microsoft.com/office/drawing/2014/chart" uri="{C3380CC4-5D6E-409C-BE32-E72D297353CC}">
                  <c16:uniqueId val="{00000007-EDCB-4518-B82B-5D9DF703D9B0}"/>
                </c:ext>
              </c:extLst>
            </c:dLbl>
            <c:dLbl>
              <c:idx val="4"/>
              <c:layout>
                <c:manualLayout>
                  <c:x val="-3.9252932756013763E-2"/>
                  <c:y val="8.7197966475556464E-3"/>
                </c:manualLayout>
              </c:layout>
              <c:tx>
                <c:rich>
                  <a:bodyPr rot="0" spcFirstLastPara="1" vertOverflow="ellipsis" vert="horz" wrap="square" lIns="38100" tIns="19050" rIns="38100" bIns="19050" anchor="ctr" anchorCtr="0">
                    <a:noAutofit/>
                  </a:bodyPr>
                  <a:lstStyle/>
                  <a:p>
                    <a:pPr algn="r">
                      <a:defRPr sz="1200" b="0" i="0" u="none" strike="noStrike" kern="1200" baseline="0">
                        <a:solidFill>
                          <a:schemeClr val="tx1">
                            <a:lumMod val="75000"/>
                            <a:lumOff val="25000"/>
                          </a:schemeClr>
                        </a:solidFill>
                        <a:latin typeface="+mn-lt"/>
                        <a:ea typeface="+mn-ea"/>
                        <a:cs typeface="+mn-cs"/>
                      </a:defRPr>
                    </a:pPr>
                    <a:fld id="{AF6EC8BD-B433-4E64-9545-200582890FFD}" type="CATEGORYNAME">
                      <a:rPr lang="de-DE" sz="1200"/>
                      <a:pPr algn="r">
                        <a:defRPr sz="1200"/>
                      </a:pPr>
                      <a:t>[RUBRIKENNAME]</a:t>
                    </a:fld>
                    <a:r>
                      <a:rPr lang="de-DE" sz="1200"/>
                      <a:t>:</a:t>
                    </a:r>
                    <a:r>
                      <a:rPr lang="de-DE" sz="1200" baseline="0"/>
                      <a:t> </a:t>
                    </a:r>
                    <a:fld id="{1B47DC39-5D34-48AE-978A-271B128BB20A}" type="VALUE">
                      <a:rPr lang="de-DE" sz="1200" baseline="0"/>
                      <a:pPr algn="r">
                        <a:defRPr sz="1200"/>
                      </a:pPr>
                      <a:t>[WERT]</a:t>
                    </a:fld>
                    <a:endParaRPr lang="de-DE" sz="1200" baseline="0"/>
                  </a:p>
                </c:rich>
              </c:tx>
              <c:spPr>
                <a:noFill/>
                <a:ln>
                  <a:noFill/>
                </a:ln>
                <a:effectLst/>
              </c:spPr>
              <c:txPr>
                <a:bodyPr rot="0" spcFirstLastPara="1" vertOverflow="ellipsis" vert="horz" wrap="square" lIns="38100" tIns="19050" rIns="38100" bIns="19050" anchor="ctr" anchorCtr="0">
                  <a:no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25412620505744693"/>
                      <c:h val="0.15674710426875435"/>
                    </c:manualLayout>
                  </c15:layout>
                  <c15:dlblFieldTable/>
                  <c15:showDataLabelsRange val="0"/>
                </c:ext>
                <c:ext xmlns:c16="http://schemas.microsoft.com/office/drawing/2014/chart" uri="{C3380CC4-5D6E-409C-BE32-E72D297353CC}">
                  <c16:uniqueId val="{00000009-EDCB-4518-B82B-5D9DF703D9B0}"/>
                </c:ext>
              </c:extLst>
            </c:dLbl>
            <c:dLbl>
              <c:idx val="5"/>
              <c:layout>
                <c:manualLayout>
                  <c:x val="-5.8395452691661895E-2"/>
                  <c:y val="-7.8780808148452661E-2"/>
                </c:manualLayout>
              </c:layout>
              <c:tx>
                <c:rich>
                  <a:bodyPr rot="0" spcFirstLastPara="1" vertOverflow="ellipsis" vert="horz" wrap="square" lIns="38100" tIns="19050" rIns="38100" bIns="19050" anchor="ctr" anchorCtr="0">
                    <a:spAutoFit/>
                  </a:bodyPr>
                  <a:lstStyle/>
                  <a:p>
                    <a:pPr algn="r">
                      <a:defRPr sz="1200" b="0" i="0" u="none" strike="noStrike" kern="1200" baseline="0">
                        <a:solidFill>
                          <a:schemeClr val="tx1">
                            <a:lumMod val="75000"/>
                            <a:lumOff val="25000"/>
                          </a:schemeClr>
                        </a:solidFill>
                        <a:latin typeface="+mn-lt"/>
                        <a:ea typeface="+mn-ea"/>
                        <a:cs typeface="+mn-cs"/>
                      </a:defRPr>
                    </a:pPr>
                    <a:fld id="{CF5F8736-0EF8-4BA8-B99A-436805B8B8A4}" type="CATEGORYNAME">
                      <a:rPr lang="de-DE" sz="1200"/>
                      <a:pPr algn="r">
                        <a:defRPr sz="1200"/>
                      </a:pPr>
                      <a:t>[RUBRIKENNAME]</a:t>
                    </a:fld>
                    <a:r>
                      <a:rPr lang="de-DE" sz="1200"/>
                      <a:t>:</a:t>
                    </a:r>
                    <a:r>
                      <a:rPr lang="de-DE" sz="1200" baseline="0"/>
                      <a:t> </a:t>
                    </a:r>
                    <a:fld id="{118CB602-EE9B-486A-9AF4-4D852DF3E52A}" type="VALUE">
                      <a:rPr lang="de-DE" sz="1200" baseline="0"/>
                      <a:pPr algn="r">
                        <a:defRPr sz="1200"/>
                      </a:pPr>
                      <a:t>[WERT]</a:t>
                    </a:fld>
                    <a:endParaRPr lang="de-DE" sz="1200" baseline="0"/>
                  </a:p>
                </c:rich>
              </c:tx>
              <c:spPr>
                <a:noFill/>
                <a:ln>
                  <a:noFill/>
                </a:ln>
                <a:effectLst/>
              </c:spPr>
              <c:txPr>
                <a:bodyPr rot="0" spcFirstLastPara="1" vertOverflow="ellipsis" vert="horz" wrap="square" lIns="38100" tIns="19050" rIns="38100" bIns="19050" anchor="ctr" anchorCtr="0">
                  <a:sp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21737031987609323"/>
                      <c:h val="0.13230408426019455"/>
                    </c:manualLayout>
                  </c15:layout>
                  <c15:dlblFieldTable/>
                  <c15:showDataLabelsRange val="0"/>
                </c:ext>
                <c:ext xmlns:c16="http://schemas.microsoft.com/office/drawing/2014/chart" uri="{C3380CC4-5D6E-409C-BE32-E72D297353CC}">
                  <c16:uniqueId val="{0000000B-EDCB-4518-B82B-5D9DF703D9B0}"/>
                </c:ext>
              </c:extLst>
            </c:dLbl>
            <c:dLbl>
              <c:idx val="6"/>
              <c:layout>
                <c:manualLayout>
                  <c:x val="-4.8569484069964787E-2"/>
                  <c:y val="-7.5709565902257997E-2"/>
                </c:manualLayout>
              </c:layout>
              <c:tx>
                <c:rich>
                  <a:bodyPr rot="0" spcFirstLastPara="1" vertOverflow="ellipsis" vert="horz" wrap="square" lIns="38100" tIns="19050" rIns="38100" bIns="19050" anchor="ctr" anchorCtr="0">
                    <a:spAutoFit/>
                  </a:bodyPr>
                  <a:lstStyle/>
                  <a:p>
                    <a:pPr algn="r">
                      <a:defRPr sz="1200" b="0" i="0" u="none" strike="noStrike" kern="1200" baseline="0">
                        <a:solidFill>
                          <a:schemeClr val="tx1">
                            <a:lumMod val="75000"/>
                            <a:lumOff val="25000"/>
                          </a:schemeClr>
                        </a:solidFill>
                        <a:latin typeface="+mn-lt"/>
                        <a:ea typeface="+mn-ea"/>
                        <a:cs typeface="+mn-cs"/>
                      </a:defRPr>
                    </a:pPr>
                    <a:fld id="{02BD415D-2E89-4AF7-A81E-3060370C1474}" type="CATEGORYNAME">
                      <a:rPr lang="de-DE" sz="1200"/>
                      <a:pPr algn="r">
                        <a:defRPr sz="1200"/>
                      </a:pPr>
                      <a:t>[RUBRIKENNAME]</a:t>
                    </a:fld>
                    <a:r>
                      <a:rPr lang="de-DE" sz="1200"/>
                      <a:t>:</a:t>
                    </a:r>
                    <a:r>
                      <a:rPr lang="de-DE" sz="1200" baseline="0"/>
                      <a:t> </a:t>
                    </a:r>
                    <a:fld id="{D5398483-FBB9-461D-B6E6-941C3C3A0FB2}" type="VALUE">
                      <a:rPr lang="de-DE" sz="1200" baseline="0"/>
                      <a:pPr algn="r">
                        <a:defRPr sz="1200"/>
                      </a:pPr>
                      <a:t>[WERT]</a:t>
                    </a:fld>
                    <a:endParaRPr lang="de-DE" sz="1200" baseline="0"/>
                  </a:p>
                </c:rich>
              </c:tx>
              <c:spPr>
                <a:noFill/>
                <a:ln>
                  <a:noFill/>
                </a:ln>
                <a:effectLst/>
              </c:spPr>
              <c:txPr>
                <a:bodyPr rot="0" spcFirstLastPara="1" vertOverflow="ellipsis" vert="horz" wrap="square" lIns="38100" tIns="19050" rIns="38100" bIns="19050" anchor="ctr" anchorCtr="0">
                  <a:sp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2342127969835282"/>
                      <c:h val="0.18074060355277202"/>
                    </c:manualLayout>
                  </c15:layout>
                  <c15:dlblFieldTable/>
                  <c15:showDataLabelsRange val="0"/>
                </c:ext>
                <c:ext xmlns:c16="http://schemas.microsoft.com/office/drawing/2014/chart" uri="{C3380CC4-5D6E-409C-BE32-E72D297353CC}">
                  <c16:uniqueId val="{0000000D-EDCB-4518-B82B-5D9DF703D9B0}"/>
                </c:ext>
              </c:extLst>
            </c:dLbl>
            <c:dLbl>
              <c:idx val="7"/>
              <c:layout>
                <c:manualLayout>
                  <c:x val="-1.0112076966810643E-2"/>
                  <c:y val="-6.2819383854076484E-3"/>
                </c:manualLayout>
              </c:layout>
              <c:tx>
                <c:rich>
                  <a:bodyPr rot="0" spcFirstLastPara="1" vertOverflow="ellipsis" vert="horz" wrap="square" lIns="38100" tIns="19050" rIns="38100" bIns="19050" anchor="ctr" anchorCtr="0">
                    <a:noAutofit/>
                  </a:bodyPr>
                  <a:lstStyle/>
                  <a:p>
                    <a:pPr algn="r">
                      <a:defRPr sz="1200" b="0" i="0" u="none" strike="noStrike" kern="1200" baseline="0">
                        <a:solidFill>
                          <a:schemeClr val="tx1">
                            <a:lumMod val="75000"/>
                            <a:lumOff val="25000"/>
                          </a:schemeClr>
                        </a:solidFill>
                        <a:latin typeface="+mn-lt"/>
                        <a:ea typeface="+mn-ea"/>
                        <a:cs typeface="+mn-cs"/>
                      </a:defRPr>
                    </a:pPr>
                    <a:fld id="{0B7743EF-6377-46D7-84A1-73F8FA4C4C73}" type="CATEGORYNAME">
                      <a:rPr lang="de-DE" sz="1200"/>
                      <a:pPr algn="r">
                        <a:defRPr sz="1200"/>
                      </a:pPr>
                      <a:t>[RUBRIKENNAME]</a:t>
                    </a:fld>
                    <a:r>
                      <a:rPr lang="de-DE" sz="1200"/>
                      <a:t>:</a:t>
                    </a:r>
                    <a:r>
                      <a:rPr lang="de-DE" sz="1200" baseline="0"/>
                      <a:t> </a:t>
                    </a:r>
                    <a:fld id="{B08035F7-0315-4569-A485-748EA79BA6DB}" type="VALUE">
                      <a:rPr lang="de-DE" sz="1200" baseline="0"/>
                      <a:pPr algn="r">
                        <a:defRPr sz="1200"/>
                      </a:pPr>
                      <a:t>[WERT]</a:t>
                    </a:fld>
                    <a:endParaRPr lang="de-DE" sz="1200" baseline="0"/>
                  </a:p>
                </c:rich>
              </c:tx>
              <c:spPr>
                <a:noFill/>
                <a:ln>
                  <a:noFill/>
                </a:ln>
                <a:effectLst/>
              </c:spPr>
              <c:txPr>
                <a:bodyPr rot="0" spcFirstLastPara="1" vertOverflow="ellipsis" vert="horz" wrap="square" lIns="38100" tIns="19050" rIns="38100" bIns="19050" anchor="ctr" anchorCtr="0">
                  <a:no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28226302102195422"/>
                      <c:h val="0.1527235686521172"/>
                    </c:manualLayout>
                  </c15:layout>
                  <c15:dlblFieldTable/>
                  <c15:showDataLabelsRange val="0"/>
                </c:ext>
                <c:ext xmlns:c16="http://schemas.microsoft.com/office/drawing/2014/chart" uri="{C3380CC4-5D6E-409C-BE32-E72D297353CC}">
                  <c16:uniqueId val="{0000000F-EDCB-4518-B82B-5D9DF703D9B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showLeaderLines val="1"/>
            <c:leaderLines>
              <c:spPr>
                <a:ln w="9525" cap="flat" cmpd="sng" algn="ctr">
                  <a:noFill/>
                  <a:round/>
                </a:ln>
                <a:effectLst>
                  <a:glow>
                    <a:schemeClr val="tx1">
                      <a:lumMod val="50000"/>
                      <a:lumOff val="50000"/>
                      <a:alpha val="44000"/>
                    </a:schemeClr>
                  </a:glow>
                  <a:softEdge rad="0"/>
                </a:effectLst>
              </c:spPr>
            </c:leaderLines>
            <c:extLst>
              <c:ext xmlns:c15="http://schemas.microsoft.com/office/drawing/2012/chart" uri="{CE6537A1-D6FC-4f65-9D91-7224C49458BB}"/>
            </c:extLst>
          </c:dLbls>
          <c:cat>
            <c:strRef>
              <c:f>Übersicht!$D$3:$D$10</c:f>
              <c:strCache>
                <c:ptCount val="8"/>
                <c:pt idx="1">
                  <c:v>1. Binnenmarkt, Innovation und Digitales</c:v>
                </c:pt>
                <c:pt idx="2">
                  <c:v>2. Zusammenhalt, Resilienz und Werte</c:v>
                </c:pt>
                <c:pt idx="3">
                  <c:v>3. Natürliche Ressourcen und Umwelt</c:v>
                </c:pt>
                <c:pt idx="4">
                  <c:v>4. Migration und Grenz-management</c:v>
                </c:pt>
                <c:pt idx="5">
                  <c:v>5. Sicherheit und Verteidigung</c:v>
                </c:pt>
                <c:pt idx="6">
                  <c:v>6. Nachbarschaft und die Welt</c:v>
                </c:pt>
                <c:pt idx="7">
                  <c:v>7. Europäische öffentliche Verwaltung</c:v>
                </c:pt>
              </c:strCache>
            </c:strRef>
          </c:cat>
          <c:val>
            <c:numRef>
              <c:f>Übersicht!$G$3:$G$10</c:f>
              <c:numCache>
                <c:formatCode>0.0%</c:formatCode>
                <c:ptCount val="8"/>
                <c:pt idx="1">
                  <c:v>0.124</c:v>
                </c:pt>
                <c:pt idx="2">
                  <c:v>0.35199999999999998</c:v>
                </c:pt>
                <c:pt idx="3">
                  <c:v>0.33100000000000002</c:v>
                </c:pt>
                <c:pt idx="4">
                  <c:v>2.1000000000000001E-2</c:v>
                </c:pt>
                <c:pt idx="5">
                  <c:v>1.2999999999999999E-2</c:v>
                </c:pt>
                <c:pt idx="6">
                  <c:v>9.0999999999999998E-2</c:v>
                </c:pt>
                <c:pt idx="7">
                  <c:v>6.8000000000000005E-2</c:v>
                </c:pt>
              </c:numCache>
            </c:numRef>
          </c:val>
          <c:extLst>
            <c:ext xmlns:c16="http://schemas.microsoft.com/office/drawing/2014/chart" uri="{C3380CC4-5D6E-409C-BE32-E72D297353CC}">
              <c16:uniqueId val="{00000010-EDCB-4518-B82B-5D9DF703D9B0}"/>
            </c:ext>
          </c:extLst>
        </c:ser>
        <c:dLbls>
          <c:showLegendKey val="0"/>
          <c:showVal val="0"/>
          <c:showCatName val="0"/>
          <c:showSerName val="0"/>
          <c:showPercent val="0"/>
          <c:showBubbleSize val="0"/>
          <c:showLeaderLines val="1"/>
        </c:dLbls>
        <c:firstSliceAng val="29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08982875463842"/>
          <c:y val="7.0909077741875173E-2"/>
          <c:w val="0.43978217776588491"/>
          <c:h val="0.87534958957788545"/>
        </c:manualLayout>
      </c:layout>
      <c:pieChart>
        <c:varyColors val="1"/>
        <c:ser>
          <c:idx val="0"/>
          <c:order val="0"/>
          <c:spPr>
            <a:solidFill>
              <a:srgbClr val="F68A4B"/>
            </a:solidFill>
            <a:ln>
              <a:solidFill>
                <a:schemeClr val="bg1"/>
              </a:solidFill>
            </a:ln>
          </c:spPr>
          <c:explosion val="9"/>
          <c:dPt>
            <c:idx val="0"/>
            <c:bubble3D val="0"/>
            <c:spPr>
              <a:solidFill>
                <a:srgbClr val="F68A4B"/>
              </a:solidFill>
              <a:ln w="19050">
                <a:solidFill>
                  <a:schemeClr val="bg1"/>
                </a:solidFill>
              </a:ln>
              <a:effectLst/>
            </c:spPr>
            <c:extLst>
              <c:ext xmlns:c16="http://schemas.microsoft.com/office/drawing/2014/chart" uri="{C3380CC4-5D6E-409C-BE32-E72D297353CC}">
                <c16:uniqueId val="{00000001-1085-4A1E-A0FB-4955D94A1033}"/>
              </c:ext>
            </c:extLst>
          </c:dPt>
          <c:dPt>
            <c:idx val="1"/>
            <c:bubble3D val="0"/>
            <c:spPr>
              <a:solidFill>
                <a:srgbClr val="F68A4B"/>
              </a:solidFill>
              <a:ln w="19050">
                <a:solidFill>
                  <a:schemeClr val="bg1"/>
                </a:solidFill>
              </a:ln>
              <a:effectLst/>
            </c:spPr>
            <c:extLst>
              <c:ext xmlns:c16="http://schemas.microsoft.com/office/drawing/2014/chart" uri="{C3380CC4-5D6E-409C-BE32-E72D297353CC}">
                <c16:uniqueId val="{00000003-1085-4A1E-A0FB-4955D94A1033}"/>
              </c:ext>
            </c:extLst>
          </c:dPt>
          <c:dPt>
            <c:idx val="2"/>
            <c:bubble3D val="0"/>
            <c:spPr>
              <a:solidFill>
                <a:srgbClr val="F68A4B"/>
              </a:solidFill>
              <a:ln w="19050">
                <a:solidFill>
                  <a:schemeClr val="bg1"/>
                </a:solidFill>
              </a:ln>
              <a:effectLst/>
            </c:spPr>
            <c:extLst>
              <c:ext xmlns:c16="http://schemas.microsoft.com/office/drawing/2014/chart" uri="{C3380CC4-5D6E-409C-BE32-E72D297353CC}">
                <c16:uniqueId val="{00000005-1085-4A1E-A0FB-4955D94A1033}"/>
              </c:ext>
            </c:extLst>
          </c:dPt>
          <c:dPt>
            <c:idx val="3"/>
            <c:bubble3D val="0"/>
            <c:spPr>
              <a:solidFill>
                <a:srgbClr val="F68A4B"/>
              </a:solidFill>
              <a:ln w="19050">
                <a:solidFill>
                  <a:schemeClr val="bg1"/>
                </a:solidFill>
              </a:ln>
              <a:effectLst/>
            </c:spPr>
            <c:extLst>
              <c:ext xmlns:c16="http://schemas.microsoft.com/office/drawing/2014/chart" uri="{C3380CC4-5D6E-409C-BE32-E72D297353CC}">
                <c16:uniqueId val="{00000007-1085-4A1E-A0FB-4955D94A1033}"/>
              </c:ext>
            </c:extLst>
          </c:dPt>
          <c:dPt>
            <c:idx val="4"/>
            <c:bubble3D val="0"/>
            <c:spPr>
              <a:solidFill>
                <a:srgbClr val="F68A4B"/>
              </a:solidFill>
              <a:ln w="19050">
                <a:solidFill>
                  <a:schemeClr val="bg1"/>
                </a:solidFill>
              </a:ln>
              <a:effectLst/>
            </c:spPr>
            <c:extLst>
              <c:ext xmlns:c16="http://schemas.microsoft.com/office/drawing/2014/chart" uri="{C3380CC4-5D6E-409C-BE32-E72D297353CC}">
                <c16:uniqueId val="{00000009-1085-4A1E-A0FB-4955D94A1033}"/>
              </c:ext>
            </c:extLst>
          </c:dPt>
          <c:dPt>
            <c:idx val="5"/>
            <c:bubble3D val="0"/>
            <c:spPr>
              <a:solidFill>
                <a:srgbClr val="F68A4B"/>
              </a:solidFill>
              <a:ln w="19050">
                <a:solidFill>
                  <a:schemeClr val="bg1"/>
                </a:solidFill>
              </a:ln>
              <a:effectLst/>
            </c:spPr>
            <c:extLst>
              <c:ext xmlns:c16="http://schemas.microsoft.com/office/drawing/2014/chart" uri="{C3380CC4-5D6E-409C-BE32-E72D297353CC}">
                <c16:uniqueId val="{0000000B-1085-4A1E-A0FB-4955D94A1033}"/>
              </c:ext>
            </c:extLst>
          </c:dPt>
          <c:dPt>
            <c:idx val="6"/>
            <c:bubble3D val="0"/>
            <c:spPr>
              <a:solidFill>
                <a:srgbClr val="F68A4B"/>
              </a:solidFill>
              <a:ln w="19050">
                <a:solidFill>
                  <a:schemeClr val="bg1"/>
                </a:solidFill>
              </a:ln>
              <a:effectLst/>
            </c:spPr>
            <c:extLst>
              <c:ext xmlns:c16="http://schemas.microsoft.com/office/drawing/2014/chart" uri="{C3380CC4-5D6E-409C-BE32-E72D297353CC}">
                <c16:uniqueId val="{0000000D-1085-4A1E-A0FB-4955D94A1033}"/>
              </c:ext>
            </c:extLst>
          </c:dPt>
          <c:dLbls>
            <c:dLbl>
              <c:idx val="0"/>
              <c:layout>
                <c:manualLayout>
                  <c:x val="-7.8269839059488516E-3"/>
                  <c:y val="-4.89385907392339E-2"/>
                </c:manualLayout>
              </c:layout>
              <c:numFmt formatCode="0.0%" sourceLinked="0"/>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chemeClr val="tx1">
                          <a:lumMod val="75000"/>
                          <a:lumOff val="25000"/>
                        </a:schemeClr>
                      </a:solidFill>
                      <a:latin typeface="+mn-lt"/>
                      <a:ea typeface="+mn-ea"/>
                      <a:cs typeface="+mn-cs"/>
                    </a:defRPr>
                  </a:pPr>
                  <a:endParaRPr lang="de-DE"/>
                </a:p>
              </c:txPr>
              <c:showLegendKey val="0"/>
              <c:showVal val="0"/>
              <c:showCatName val="1"/>
              <c:showSerName val="0"/>
              <c:showPercent val="1"/>
              <c:showBubbleSize val="0"/>
              <c:separator> </c:separator>
              <c:extLst>
                <c:ext xmlns:c15="http://schemas.microsoft.com/office/drawing/2012/chart" uri="{CE6537A1-D6FC-4f65-9D91-7224C49458BB}">
                  <c15:layout>
                    <c:manualLayout>
                      <c:w val="0.28009146324320083"/>
                      <c:h val="6.6330507648835621E-2"/>
                    </c:manualLayout>
                  </c15:layout>
                </c:ext>
                <c:ext xmlns:c16="http://schemas.microsoft.com/office/drawing/2014/chart" uri="{C3380CC4-5D6E-409C-BE32-E72D297353CC}">
                  <c16:uniqueId val="{00000001-1085-4A1E-A0FB-4955D94A1033}"/>
                </c:ext>
              </c:extLst>
            </c:dLbl>
            <c:dLbl>
              <c:idx val="1"/>
              <c:layout>
                <c:manualLayout>
                  <c:x val="-8.9663521168297077E-3"/>
                  <c:y val="-0.11200341441391509"/>
                </c:manualLayout>
              </c:layout>
              <c:numFmt formatCode="0.0%" sourceLinked="0"/>
              <c:spPr>
                <a:noFill/>
                <a:ln>
                  <a:noFill/>
                </a:ln>
                <a:effectLst/>
              </c:spPr>
              <c:txPr>
                <a:bodyPr rot="0" spcFirstLastPara="1" vertOverflow="ellipsis" vert="horz" wrap="square" lIns="38100" tIns="19050" rIns="38100" bIns="19050" anchor="ctr" anchorCtr="0">
                  <a:sp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1085-4A1E-A0FB-4955D94A1033}"/>
                </c:ext>
              </c:extLst>
            </c:dLbl>
            <c:dLbl>
              <c:idx val="2"/>
              <c:layout>
                <c:manualLayout>
                  <c:x val="-9.7149927016618644E-3"/>
                  <c:y val="-9.9356024396217366E-2"/>
                </c:manualLayout>
              </c:layout>
              <c:numFmt formatCode="0.0%" sourceLinked="0"/>
              <c:spPr>
                <a:noFill/>
                <a:ln>
                  <a:noFill/>
                </a:ln>
                <a:effectLst/>
              </c:spPr>
              <c:txPr>
                <a:bodyPr rot="0" spcFirstLastPara="1" vertOverflow="ellipsis" vert="horz" wrap="square" lIns="38100" tIns="19050" rIns="38100" bIns="19050" anchor="ctr" anchorCtr="0">
                  <a:no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0"/>
              <c:showCatName val="1"/>
              <c:showSerName val="0"/>
              <c:showPercent val="1"/>
              <c:showBubbleSize val="0"/>
              <c:separator> </c:separator>
              <c:extLst>
                <c:ext xmlns:c15="http://schemas.microsoft.com/office/drawing/2012/chart" uri="{CE6537A1-D6FC-4f65-9D91-7224C49458BB}">
                  <c15:layout>
                    <c:manualLayout>
                      <c:w val="0.21766263981866116"/>
                      <c:h val="8.6677147770395341E-2"/>
                    </c:manualLayout>
                  </c15:layout>
                </c:ext>
                <c:ext xmlns:c16="http://schemas.microsoft.com/office/drawing/2014/chart" uri="{C3380CC4-5D6E-409C-BE32-E72D297353CC}">
                  <c16:uniqueId val="{00000005-1085-4A1E-A0FB-4955D94A1033}"/>
                </c:ext>
              </c:extLst>
            </c:dLbl>
            <c:dLbl>
              <c:idx val="3"/>
              <c:layout>
                <c:manualLayout>
                  <c:x val="2.176931803525697E-2"/>
                  <c:y val="-1.3091470469773572E-2"/>
                </c:manualLayout>
              </c:layout>
              <c:numFmt formatCode="0.0%" sourceLinked="0"/>
              <c:spPr>
                <a:noFill/>
                <a:ln>
                  <a:noFill/>
                </a:ln>
                <a:effectLst/>
              </c:spPr>
              <c:txPr>
                <a:bodyPr rot="0" spcFirstLastPara="1" vertOverflow="ellipsis" vert="horz" wrap="square" lIns="38100" tIns="19050" rIns="38100" bIns="19050" anchor="ctr" anchorCtr="0">
                  <a:spAutoFit/>
                </a:bodyPr>
                <a:lstStyle/>
                <a:p>
                  <a:pPr algn="l">
                    <a:defRPr sz="1200" b="1" i="0" u="none" strike="noStrike" kern="1200" baseline="0">
                      <a:solidFill>
                        <a:schemeClr val="tx1">
                          <a:lumMod val="75000"/>
                          <a:lumOff val="25000"/>
                        </a:schemeClr>
                      </a:solidFill>
                      <a:latin typeface="+mn-lt"/>
                      <a:ea typeface="+mn-ea"/>
                      <a:cs typeface="+mn-cs"/>
                    </a:defRPr>
                  </a:pPr>
                  <a:endParaRPr lang="de-DE"/>
                </a:p>
              </c:txPr>
              <c:showLegendKey val="0"/>
              <c:showVal val="0"/>
              <c:showCatName val="1"/>
              <c:showSerName val="0"/>
              <c:showPercent val="1"/>
              <c:showBubbleSize val="0"/>
              <c:separator> </c:separator>
              <c:extLst>
                <c:ext xmlns:c15="http://schemas.microsoft.com/office/drawing/2012/chart" uri="{CE6537A1-D6FC-4f65-9D91-7224C49458BB}">
                  <c15:layout>
                    <c:manualLayout>
                      <c:w val="0.22199765090426291"/>
                      <c:h val="0.18568111373577612"/>
                    </c:manualLayout>
                  </c15:layout>
                </c:ext>
                <c:ext xmlns:c16="http://schemas.microsoft.com/office/drawing/2014/chart" uri="{C3380CC4-5D6E-409C-BE32-E72D297353CC}">
                  <c16:uniqueId val="{00000007-1085-4A1E-A0FB-4955D94A1033}"/>
                </c:ext>
              </c:extLst>
            </c:dLbl>
            <c:dLbl>
              <c:idx val="4"/>
              <c:layout>
                <c:manualLayout>
                  <c:x val="-1.7904324474644111E-2"/>
                  <c:y val="8.7303064801769498E-2"/>
                </c:manualLayout>
              </c:layout>
              <c:numFmt formatCode="0.0%" sourceLinked="0"/>
              <c:spPr>
                <a:noFill/>
                <a:ln>
                  <a:noFill/>
                </a:ln>
                <a:effectLst/>
              </c:spPr>
              <c:txPr>
                <a:bodyPr rot="0" spcFirstLastPara="1" vertOverflow="ellipsis" vert="horz" wrap="square" lIns="38100" tIns="19050" rIns="38100" bIns="19050" anchor="ctr" anchorCtr="0">
                  <a:no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0"/>
              <c:showCatName val="1"/>
              <c:showSerName val="0"/>
              <c:showPercent val="1"/>
              <c:showBubbleSize val="0"/>
              <c:separator> </c:separator>
              <c:extLst>
                <c:ext xmlns:c15="http://schemas.microsoft.com/office/drawing/2012/chart" uri="{CE6537A1-D6FC-4f65-9D91-7224C49458BB}">
                  <c15:layout>
                    <c:manualLayout>
                      <c:w val="0.17875359101553889"/>
                      <c:h val="5.8191789705939377E-2"/>
                    </c:manualLayout>
                  </c15:layout>
                </c:ext>
                <c:ext xmlns:c16="http://schemas.microsoft.com/office/drawing/2014/chart" uri="{C3380CC4-5D6E-409C-BE32-E72D297353CC}">
                  <c16:uniqueId val="{00000009-1085-4A1E-A0FB-4955D94A1033}"/>
                </c:ext>
              </c:extLst>
            </c:dLbl>
            <c:dLbl>
              <c:idx val="5"/>
              <c:layout>
                <c:manualLayout>
                  <c:x val="-1.5566480368578479E-2"/>
                  <c:y val="2.9099875964827732E-2"/>
                </c:manualLayout>
              </c:layout>
              <c:numFmt formatCode="0.0%" sourceLinked="0"/>
              <c:spPr>
                <a:noFill/>
                <a:ln>
                  <a:noFill/>
                </a:ln>
                <a:effectLst/>
              </c:spPr>
              <c:txPr>
                <a:bodyPr rot="0" spcFirstLastPara="1" vertOverflow="ellipsis" vert="horz" wrap="square" lIns="38100" tIns="19050" rIns="38100" bIns="19050" anchor="ctr" anchorCtr="0">
                  <a:no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0"/>
              <c:showCatName val="1"/>
              <c:showSerName val="0"/>
              <c:showPercent val="1"/>
              <c:showBubbleSize val="0"/>
              <c:separator> </c:separator>
              <c:extLst>
                <c:ext xmlns:c15="http://schemas.microsoft.com/office/drawing/2012/chart" uri="{CE6537A1-D6FC-4f65-9D91-7224C49458BB}">
                  <c15:layout>
                    <c:manualLayout>
                      <c:w val="0.16235106048342685"/>
                      <c:h val="6.7754871211462855E-2"/>
                    </c:manualLayout>
                  </c15:layout>
                </c:ext>
                <c:ext xmlns:c16="http://schemas.microsoft.com/office/drawing/2014/chart" uri="{C3380CC4-5D6E-409C-BE32-E72D297353CC}">
                  <c16:uniqueId val="{0000000B-1085-4A1E-A0FB-4955D94A1033}"/>
                </c:ext>
              </c:extLst>
            </c:dLbl>
            <c:dLbl>
              <c:idx val="6"/>
              <c:layout>
                <c:manualLayout>
                  <c:x val="-1.2473429638318741E-2"/>
                  <c:y val="-6.4385541674529603E-3"/>
                </c:manualLayout>
              </c:layout>
              <c:numFmt formatCode="0.0%" sourceLinked="0"/>
              <c:spPr>
                <a:noFill/>
                <a:ln>
                  <a:noFill/>
                </a:ln>
                <a:effectLst/>
              </c:spPr>
              <c:txPr>
                <a:bodyPr rot="0" spcFirstLastPara="1" vertOverflow="ellipsis" vert="horz" wrap="square" lIns="38100" tIns="19050" rIns="38100" bIns="19050" anchor="ctr" anchorCtr="0">
                  <a:sp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D-1085-4A1E-A0FB-4955D94A1033}"/>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de-DE"/>
              </a:p>
            </c:txPr>
            <c:showLegendKey val="0"/>
            <c:showVal val="0"/>
            <c:showCatName val="1"/>
            <c:showSerName val="0"/>
            <c:showPercent val="1"/>
            <c:showBubbleSize val="0"/>
            <c:separator> </c:separator>
            <c:showLeaderLines val="0"/>
            <c:extLst>
              <c:ext xmlns:c15="http://schemas.microsoft.com/office/drawing/2012/chart" uri="{CE6537A1-D6FC-4f65-9D91-7224C49458BB}"/>
            </c:extLst>
          </c:dLbls>
          <c:cat>
            <c:strRef>
              <c:f>NGEU!$D$6:$D$12</c:f>
              <c:strCache>
                <c:ptCount val="7"/>
                <c:pt idx="0">
                  <c:v>Horizon Europe</c:v>
                </c:pt>
                <c:pt idx="1">
                  <c:v>InvestEU</c:v>
                </c:pt>
                <c:pt idx="2">
                  <c:v>REACT-EU</c:v>
                </c:pt>
                <c:pt idx="3">
                  <c:v>Aufbau- und Resilienzfazilität</c:v>
                </c:pt>
                <c:pt idx="4">
                  <c:v>rescEU</c:v>
                </c:pt>
                <c:pt idx="5">
                  <c:v>ELER</c:v>
                </c:pt>
                <c:pt idx="6">
                  <c:v>JTF</c:v>
                </c:pt>
              </c:strCache>
            </c:strRef>
          </c:cat>
          <c:val>
            <c:numRef>
              <c:f>NGEU!$I$6:$I$12</c:f>
              <c:numCache>
                <c:formatCode>0.0</c:formatCode>
                <c:ptCount val="7"/>
                <c:pt idx="0">
                  <c:v>5.4119999999999999</c:v>
                </c:pt>
                <c:pt idx="1">
                  <c:v>6.0739999999999998</c:v>
                </c:pt>
                <c:pt idx="2">
                  <c:v>50.62</c:v>
                </c:pt>
                <c:pt idx="3">
                  <c:v>723.82399999999996</c:v>
                </c:pt>
                <c:pt idx="4">
                  <c:v>2.056</c:v>
                </c:pt>
                <c:pt idx="5">
                  <c:v>8.07</c:v>
                </c:pt>
                <c:pt idx="6">
                  <c:v>10.868</c:v>
                </c:pt>
              </c:numCache>
            </c:numRef>
          </c:val>
          <c:extLst>
            <c:ext xmlns:c16="http://schemas.microsoft.com/office/drawing/2014/chart" uri="{C3380CC4-5D6E-409C-BE32-E72D297353CC}">
              <c16:uniqueId val="{0000000E-1085-4A1E-A0FB-4955D94A1033}"/>
            </c:ext>
          </c:extLst>
        </c:ser>
        <c:dLbls>
          <c:showLegendKey val="0"/>
          <c:showVal val="0"/>
          <c:showCatName val="0"/>
          <c:showSerName val="0"/>
          <c:showPercent val="0"/>
          <c:showBubbleSize val="0"/>
          <c:showLeaderLines val="0"/>
        </c:dLbls>
        <c:firstSliceAng val="26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08982875463842"/>
          <c:y val="7.0909077741875173E-2"/>
          <c:w val="0.43978217776588491"/>
          <c:h val="0.87534958957788545"/>
        </c:manualLayout>
      </c:layout>
      <c:pieChart>
        <c:varyColors val="1"/>
        <c:dLbls>
          <c:showLegendKey val="0"/>
          <c:showVal val="0"/>
          <c:showCatName val="0"/>
          <c:showSerName val="0"/>
          <c:showPercent val="0"/>
          <c:showBubbleSize val="0"/>
          <c:showLeaderLines val="0"/>
        </c:dLbls>
        <c:firstSliceAng val="26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83188192764906"/>
          <c:y val="5.4189997083697872E-2"/>
          <c:w val="0.81631314469332472"/>
          <c:h val="0.82009988334791484"/>
        </c:manualLayout>
      </c:layout>
      <c:barChart>
        <c:barDir val="col"/>
        <c:grouping val="stacked"/>
        <c:varyColors val="0"/>
        <c:ser>
          <c:idx val="0"/>
          <c:order val="0"/>
          <c:tx>
            <c:strRef>
              <c:f>Tabelle1!$H$2</c:f>
              <c:strCache>
                <c:ptCount val="1"/>
                <c:pt idx="0">
                  <c:v> MFR 2021 - 2027</c:v>
                </c:pt>
              </c:strCache>
            </c:strRef>
          </c:tx>
          <c:spPr>
            <a:solidFill>
              <a:srgbClr val="5567AE"/>
            </a:solidFill>
            <a:ln>
              <a:noFill/>
            </a:ln>
            <a:effectLst/>
          </c:spPr>
          <c:invertIfNegative val="0"/>
          <c:cat>
            <c:numRef>
              <c:f>Tabelle1!$G$4:$G$10</c:f>
              <c:numCache>
                <c:formatCode>General</c:formatCode>
                <c:ptCount val="7"/>
                <c:pt idx="0">
                  <c:v>2021</c:v>
                </c:pt>
                <c:pt idx="1">
                  <c:v>2022</c:v>
                </c:pt>
                <c:pt idx="2">
                  <c:v>2023</c:v>
                </c:pt>
                <c:pt idx="3">
                  <c:v>2024</c:v>
                </c:pt>
                <c:pt idx="4">
                  <c:v>2025</c:v>
                </c:pt>
                <c:pt idx="5">
                  <c:v>2026</c:v>
                </c:pt>
                <c:pt idx="6">
                  <c:v>2027</c:v>
                </c:pt>
              </c:numCache>
            </c:numRef>
          </c:cat>
          <c:val>
            <c:numRef>
              <c:f>Tabelle1!$H$4:$H$10</c:f>
              <c:numCache>
                <c:formatCode>0</c:formatCode>
                <c:ptCount val="7"/>
                <c:pt idx="0">
                  <c:v>163.483</c:v>
                </c:pt>
                <c:pt idx="1">
                  <c:v>165.892</c:v>
                </c:pt>
                <c:pt idx="2">
                  <c:v>168.761</c:v>
                </c:pt>
                <c:pt idx="3">
                  <c:v>172.024</c:v>
                </c:pt>
                <c:pt idx="4">
                  <c:v>175.63200000000001</c:v>
                </c:pt>
                <c:pt idx="5">
                  <c:v>179.72499999999999</c:v>
                </c:pt>
                <c:pt idx="6">
                  <c:v>185.37700000000001</c:v>
                </c:pt>
              </c:numCache>
            </c:numRef>
          </c:val>
          <c:extLst>
            <c:ext xmlns:c16="http://schemas.microsoft.com/office/drawing/2014/chart" uri="{C3380CC4-5D6E-409C-BE32-E72D297353CC}">
              <c16:uniqueId val="{00000000-375B-4E1D-A068-EFC5712AF3DF}"/>
            </c:ext>
          </c:extLst>
        </c:ser>
        <c:ser>
          <c:idx val="1"/>
          <c:order val="1"/>
          <c:tx>
            <c:strRef>
              <c:f>Tabelle1!$I$2</c:f>
              <c:strCache>
                <c:ptCount val="1"/>
                <c:pt idx="0">
                  <c:v> NGEU</c:v>
                </c:pt>
              </c:strCache>
            </c:strRef>
          </c:tx>
          <c:spPr>
            <a:solidFill>
              <a:srgbClr val="F68A4B"/>
            </a:solidFill>
            <a:ln>
              <a:noFill/>
            </a:ln>
            <a:effectLst/>
          </c:spPr>
          <c:invertIfNegative val="0"/>
          <c:cat>
            <c:numRef>
              <c:f>Tabelle1!$G$4:$G$10</c:f>
              <c:numCache>
                <c:formatCode>General</c:formatCode>
                <c:ptCount val="7"/>
                <c:pt idx="0">
                  <c:v>2021</c:v>
                </c:pt>
                <c:pt idx="1">
                  <c:v>2022</c:v>
                </c:pt>
                <c:pt idx="2">
                  <c:v>2023</c:v>
                </c:pt>
                <c:pt idx="3">
                  <c:v>2024</c:v>
                </c:pt>
                <c:pt idx="4">
                  <c:v>2025</c:v>
                </c:pt>
                <c:pt idx="5">
                  <c:v>2026</c:v>
                </c:pt>
                <c:pt idx="6">
                  <c:v>2027</c:v>
                </c:pt>
              </c:numCache>
            </c:numRef>
          </c:cat>
          <c:val>
            <c:numRef>
              <c:f>Tabelle1!$I$4:$I$10</c:f>
              <c:numCache>
                <c:formatCode>0</c:formatCode>
                <c:ptCount val="7"/>
                <c:pt idx="0">
                  <c:v>355.66500000000002</c:v>
                </c:pt>
                <c:pt idx="1">
                  <c:v>338.34800000000001</c:v>
                </c:pt>
                <c:pt idx="2">
                  <c:v>112.91200000000001</c:v>
                </c:pt>
                <c:pt idx="3">
                  <c:v>0</c:v>
                </c:pt>
                <c:pt idx="4">
                  <c:v>0</c:v>
                </c:pt>
                <c:pt idx="5">
                  <c:v>0</c:v>
                </c:pt>
                <c:pt idx="6">
                  <c:v>0</c:v>
                </c:pt>
              </c:numCache>
            </c:numRef>
          </c:val>
          <c:extLst>
            <c:ext xmlns:c16="http://schemas.microsoft.com/office/drawing/2014/chart" uri="{C3380CC4-5D6E-409C-BE32-E72D297353CC}">
              <c16:uniqueId val="{00000001-375B-4E1D-A068-EFC5712AF3DF}"/>
            </c:ext>
          </c:extLst>
        </c:ser>
        <c:ser>
          <c:idx val="2"/>
          <c:order val="2"/>
          <c:tx>
            <c:strRef>
              <c:f>Tabelle1!$J$2</c:f>
              <c:strCache>
                <c:ptCount val="1"/>
                <c:pt idx="0">
                  <c:v> MFFR Art. 5</c:v>
                </c:pt>
              </c:strCache>
            </c:strRef>
          </c:tx>
          <c:spPr>
            <a:solidFill>
              <a:srgbClr val="41A8DE"/>
            </a:solidFill>
            <a:ln>
              <a:noFill/>
            </a:ln>
            <a:effectLst/>
          </c:spPr>
          <c:invertIfNegative val="0"/>
          <c:cat>
            <c:numRef>
              <c:f>Tabelle1!$G$4:$G$10</c:f>
              <c:numCache>
                <c:formatCode>General</c:formatCode>
                <c:ptCount val="7"/>
                <c:pt idx="0">
                  <c:v>2021</c:v>
                </c:pt>
                <c:pt idx="1">
                  <c:v>2022</c:v>
                </c:pt>
                <c:pt idx="2">
                  <c:v>2023</c:v>
                </c:pt>
                <c:pt idx="3">
                  <c:v>2024</c:v>
                </c:pt>
                <c:pt idx="4">
                  <c:v>2025</c:v>
                </c:pt>
                <c:pt idx="5">
                  <c:v>2026</c:v>
                </c:pt>
                <c:pt idx="6">
                  <c:v>2027</c:v>
                </c:pt>
              </c:numCache>
            </c:numRef>
          </c:cat>
          <c:val>
            <c:numRef>
              <c:f>Tabelle1!$J$4:$J$10</c:f>
              <c:numCache>
                <c:formatCode>0</c:formatCode>
                <c:ptCount val="7"/>
                <c:pt idx="0">
                  <c:v>0</c:v>
                </c:pt>
                <c:pt idx="1">
                  <c:v>1.9870000000000001</c:v>
                </c:pt>
                <c:pt idx="2">
                  <c:v>2.028</c:v>
                </c:pt>
                <c:pt idx="3">
                  <c:v>2.0680000000000001</c:v>
                </c:pt>
                <c:pt idx="4">
                  <c:v>2.1080000000000001</c:v>
                </c:pt>
                <c:pt idx="5">
                  <c:v>2.15</c:v>
                </c:pt>
                <c:pt idx="6">
                  <c:v>2.1970000000000001</c:v>
                </c:pt>
              </c:numCache>
            </c:numRef>
          </c:val>
          <c:extLst>
            <c:ext xmlns:c16="http://schemas.microsoft.com/office/drawing/2014/chart" uri="{C3380CC4-5D6E-409C-BE32-E72D297353CC}">
              <c16:uniqueId val="{00000002-375B-4E1D-A068-EFC5712AF3DF}"/>
            </c:ext>
          </c:extLst>
        </c:ser>
        <c:dLbls>
          <c:showLegendKey val="0"/>
          <c:showVal val="0"/>
          <c:showCatName val="0"/>
          <c:showSerName val="0"/>
          <c:showPercent val="0"/>
          <c:showBubbleSize val="0"/>
        </c:dLbls>
        <c:gapWidth val="150"/>
        <c:overlap val="100"/>
        <c:axId val="433316144"/>
        <c:axId val="433322024"/>
      </c:barChart>
      <c:catAx>
        <c:axId val="43331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crossAx val="433322024"/>
        <c:crosses val="autoZero"/>
        <c:auto val="1"/>
        <c:lblAlgn val="ctr"/>
        <c:lblOffset val="100"/>
        <c:noMultiLvlLbl val="0"/>
      </c:catAx>
      <c:valAx>
        <c:axId val="4333220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GB" sz="1400" dirty="0">
                    <a:latin typeface="Calibri" panose="020F0502020204030204" pitchFamily="34" charset="0"/>
                    <a:cs typeface="Calibri" panose="020F0502020204030204" pitchFamily="34" charset="0"/>
                  </a:rPr>
                  <a:t>Mittel und</a:t>
                </a:r>
                <a:r>
                  <a:rPr lang="en-GB" sz="1400" baseline="0" dirty="0">
                    <a:latin typeface="Calibri" panose="020F0502020204030204" pitchFamily="34" charset="0"/>
                    <a:cs typeface="Calibri" panose="020F0502020204030204" pitchFamily="34" charset="0"/>
                  </a:rPr>
                  <a:t> </a:t>
                </a:r>
                <a:r>
                  <a:rPr lang="en-GB" sz="1400" baseline="0" dirty="0" err="1">
                    <a:latin typeface="Calibri" panose="020F0502020204030204" pitchFamily="34" charset="0"/>
                    <a:cs typeface="Calibri" panose="020F0502020204030204" pitchFamily="34" charset="0"/>
                  </a:rPr>
                  <a:t>VE</a:t>
                </a:r>
                <a:r>
                  <a:rPr lang="en-GB" sz="1400" baseline="0" dirty="0">
                    <a:latin typeface="Calibri" panose="020F0502020204030204" pitchFamily="34" charset="0"/>
                    <a:cs typeface="Calibri" panose="020F0502020204030204" pitchFamily="34" charset="0"/>
                  </a:rPr>
                  <a:t> in </a:t>
                </a:r>
                <a:r>
                  <a:rPr lang="en-GB" sz="1400" baseline="0" dirty="0" err="1">
                    <a:latin typeface="Calibri" panose="020F0502020204030204" pitchFamily="34" charset="0"/>
                    <a:cs typeface="Calibri" panose="020F0502020204030204" pitchFamily="34" charset="0"/>
                  </a:rPr>
                  <a:t>Mrd</a:t>
                </a:r>
                <a:r>
                  <a:rPr lang="en-GB" sz="1400" baseline="0" dirty="0">
                    <a:latin typeface="Calibri" panose="020F0502020204030204" pitchFamily="34" charset="0"/>
                    <a:cs typeface="Calibri" panose="020F0502020204030204" pitchFamily="34" charset="0"/>
                  </a:rPr>
                  <a:t>.  EUR</a:t>
                </a:r>
                <a:endParaRPr lang="en-GB" sz="1400" dirty="0">
                  <a:latin typeface="Calibri" panose="020F0502020204030204" pitchFamily="34" charset="0"/>
                  <a:cs typeface="Calibri" panose="020F0502020204030204" pitchFamily="34" charset="0"/>
                </a:endParaRPr>
              </a:p>
            </c:rich>
          </c:tx>
          <c:layout>
            <c:manualLayout>
              <c:xMode val="edge"/>
              <c:yMode val="edge"/>
              <c:x val="2.7777777777777779E-3"/>
              <c:y val="0.107569626713327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crossAx val="433316144"/>
        <c:crosses val="autoZero"/>
        <c:crossBetween val="between"/>
      </c:valAx>
      <c:spPr>
        <a:noFill/>
        <a:ln>
          <a:solidFill>
            <a:schemeClr val="tx1">
              <a:lumMod val="50000"/>
              <a:lumOff val="50000"/>
            </a:schemeClr>
          </a:solidFill>
        </a:ln>
        <a:effectLst/>
      </c:spPr>
    </c:plotArea>
    <c:legend>
      <c:legendPos val="r"/>
      <c:layout>
        <c:manualLayout>
          <c:xMode val="edge"/>
          <c:yMode val="edge"/>
          <c:x val="0.58166163604549437"/>
          <c:y val="0.17447834645669291"/>
          <c:w val="0.33111176727909014"/>
          <c:h val="0.28940106445027702"/>
        </c:manualLayout>
      </c:layout>
      <c:overlay val="1"/>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0.32362</cdr:x>
      <cdr:y>0.77835</cdr:y>
    </cdr:from>
    <cdr:to>
      <cdr:x>0.37372</cdr:x>
      <cdr:y>0.87372</cdr:y>
    </cdr:to>
    <cdr:cxnSp macro="">
      <cdr:nvCxnSpPr>
        <cdr:cNvPr id="4" name="Gerader Verbinder 3">
          <a:extLst xmlns:a="http://schemas.openxmlformats.org/drawingml/2006/main">
            <a:ext uri="{FF2B5EF4-FFF2-40B4-BE49-F238E27FC236}">
              <a16:creationId xmlns:a16="http://schemas.microsoft.com/office/drawing/2014/main" id="{01A53067-A6D8-80F7-224C-102744F7475B}"/>
            </a:ext>
          </a:extLst>
        </cdr:cNvPr>
        <cdr:cNvCxnSpPr/>
      </cdr:nvCxnSpPr>
      <cdr:spPr>
        <a:xfrm xmlns:a="http://schemas.openxmlformats.org/drawingml/2006/main" flipV="1">
          <a:off x="2153582" y="2429134"/>
          <a:ext cx="333375" cy="297656"/>
        </a:xfrm>
        <a:prstGeom xmlns:a="http://schemas.openxmlformats.org/drawingml/2006/main" prst="line">
          <a:avLst/>
        </a:prstGeom>
        <a:ln xmlns:a="http://schemas.openxmlformats.org/drawingml/2006/main">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0.29857</cdr:x>
      <cdr:y>0.74401</cdr:y>
    </cdr:from>
    <cdr:to>
      <cdr:x>0.35851</cdr:x>
      <cdr:y>0.74401</cdr:y>
    </cdr:to>
    <cdr:cxnSp macro="">
      <cdr:nvCxnSpPr>
        <cdr:cNvPr id="3" name="Gerader Verbinder 2">
          <a:extLst xmlns:a="http://schemas.openxmlformats.org/drawingml/2006/main">
            <a:ext uri="{FF2B5EF4-FFF2-40B4-BE49-F238E27FC236}">
              <a16:creationId xmlns:a16="http://schemas.microsoft.com/office/drawing/2014/main" id="{C279EEDD-1F26-48BF-5907-A04BD17EFEDE}"/>
            </a:ext>
          </a:extLst>
        </cdr:cNvPr>
        <cdr:cNvCxnSpPr/>
      </cdr:nvCxnSpPr>
      <cdr:spPr>
        <a:xfrm xmlns:a="http://schemas.openxmlformats.org/drawingml/2006/main">
          <a:off x="1986894" y="2321978"/>
          <a:ext cx="398860" cy="0"/>
        </a:xfrm>
        <a:prstGeom xmlns:a="http://schemas.openxmlformats.org/drawingml/2006/main" prst="line">
          <a:avLst/>
        </a:prstGeom>
        <a:ln xmlns:a="http://schemas.openxmlformats.org/drawingml/2006/main">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0.27084</cdr:x>
      <cdr:y>0.60286</cdr:y>
    </cdr:from>
    <cdr:to>
      <cdr:x>0.33167</cdr:x>
      <cdr:y>0.64482</cdr:y>
    </cdr:to>
    <cdr:cxnSp macro="">
      <cdr:nvCxnSpPr>
        <cdr:cNvPr id="6" name="Gerader Verbinder 5">
          <a:extLst xmlns:a="http://schemas.openxmlformats.org/drawingml/2006/main">
            <a:ext uri="{FF2B5EF4-FFF2-40B4-BE49-F238E27FC236}">
              <a16:creationId xmlns:a16="http://schemas.microsoft.com/office/drawing/2014/main" id="{9856AAA6-2042-B3B7-8051-591E3FEED465}"/>
            </a:ext>
          </a:extLst>
        </cdr:cNvPr>
        <cdr:cNvCxnSpPr/>
      </cdr:nvCxnSpPr>
      <cdr:spPr>
        <a:xfrm xmlns:a="http://schemas.openxmlformats.org/drawingml/2006/main">
          <a:off x="1802347" y="1881446"/>
          <a:ext cx="404813" cy="130969"/>
        </a:xfrm>
        <a:prstGeom xmlns:a="http://schemas.openxmlformats.org/drawingml/2006/main" prst="line">
          <a:avLst/>
        </a:prstGeom>
        <a:ln xmlns:a="http://schemas.openxmlformats.org/drawingml/2006/main">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90665" cy="496888"/>
          </a:xfrm>
          <a:prstGeom prst="rect">
            <a:avLst/>
          </a:prstGeom>
        </p:spPr>
        <p:txBody>
          <a:bodyPr vert="horz" lIns="91429" tIns="45715" rIns="91429" bIns="45715" rtlCol="0"/>
          <a:lstStyle>
            <a:lvl1pPr algn="l">
              <a:defRPr sz="1200"/>
            </a:lvl1pPr>
          </a:lstStyle>
          <a:p>
            <a:r>
              <a:rPr lang="de-DE" dirty="0"/>
              <a:t>FUND</a:t>
            </a:r>
          </a:p>
        </p:txBody>
      </p:sp>
      <p:sp>
        <p:nvSpPr>
          <p:cNvPr id="3" name="Datumsplatzhalter 2"/>
          <p:cNvSpPr>
            <a:spLocks noGrp="1"/>
          </p:cNvSpPr>
          <p:nvPr>
            <p:ph type="dt" sz="quarter" idx="1"/>
          </p:nvPr>
        </p:nvSpPr>
        <p:spPr>
          <a:xfrm>
            <a:off x="3776866" y="0"/>
            <a:ext cx="2890665" cy="496888"/>
          </a:xfrm>
          <a:prstGeom prst="rect">
            <a:avLst/>
          </a:prstGeom>
        </p:spPr>
        <p:txBody>
          <a:bodyPr vert="horz" lIns="91429" tIns="45715" rIns="91429" bIns="45715" rtlCol="0"/>
          <a:lstStyle>
            <a:lvl1pPr algn="r">
              <a:defRPr sz="1200"/>
            </a:lvl1pPr>
          </a:lstStyle>
          <a:p>
            <a:fld id="{E2C2E178-C951-4DBC-B885-011D4C5D29BE}" type="datetimeFigureOut">
              <a:rPr lang="de-DE" smtClean="0"/>
              <a:t>19.06.2023</a:t>
            </a:fld>
            <a:endParaRPr lang="de-DE"/>
          </a:p>
        </p:txBody>
      </p:sp>
      <p:sp>
        <p:nvSpPr>
          <p:cNvPr id="4" name="Fußzeilenplatzhalter 3"/>
          <p:cNvSpPr>
            <a:spLocks noGrp="1"/>
          </p:cNvSpPr>
          <p:nvPr>
            <p:ph type="ftr" sz="quarter" idx="2"/>
          </p:nvPr>
        </p:nvSpPr>
        <p:spPr>
          <a:xfrm>
            <a:off x="0" y="9429750"/>
            <a:ext cx="2890665" cy="496888"/>
          </a:xfrm>
          <a:prstGeom prst="rect">
            <a:avLst/>
          </a:prstGeom>
        </p:spPr>
        <p:txBody>
          <a:bodyPr vert="horz" lIns="91429" tIns="45715" rIns="91429" bIns="45715" rtlCol="0" anchor="b"/>
          <a:lstStyle>
            <a:lvl1pPr algn="l">
              <a:defRPr sz="1200"/>
            </a:lvl1pPr>
          </a:lstStyle>
          <a:p>
            <a:endParaRPr lang="de-DE"/>
          </a:p>
        </p:txBody>
      </p:sp>
      <p:sp>
        <p:nvSpPr>
          <p:cNvPr id="5" name="Foliennummernplatzhalter 4"/>
          <p:cNvSpPr>
            <a:spLocks noGrp="1"/>
          </p:cNvSpPr>
          <p:nvPr>
            <p:ph type="sldNum" sz="quarter" idx="3"/>
          </p:nvPr>
        </p:nvSpPr>
        <p:spPr>
          <a:xfrm>
            <a:off x="3776866" y="9429750"/>
            <a:ext cx="2890665" cy="496888"/>
          </a:xfrm>
          <a:prstGeom prst="rect">
            <a:avLst/>
          </a:prstGeom>
        </p:spPr>
        <p:txBody>
          <a:bodyPr vert="horz" lIns="91429" tIns="45715" rIns="91429" bIns="45715" rtlCol="0" anchor="b"/>
          <a:lstStyle>
            <a:lvl1pPr algn="r">
              <a:defRPr sz="1200"/>
            </a:lvl1pPr>
          </a:lstStyle>
          <a:p>
            <a:fld id="{A11F4DA8-3547-4C1F-BC02-44BCEB1805B0}" type="slidenum">
              <a:rPr lang="de-DE" smtClean="0"/>
              <a:t>‹Nr.›</a:t>
            </a:fld>
            <a:endParaRPr lang="de-DE"/>
          </a:p>
        </p:txBody>
      </p:sp>
    </p:spTree>
    <p:extLst>
      <p:ext uri="{BB962C8B-B14F-4D97-AF65-F5344CB8AC3E}">
        <p14:creationId xmlns:p14="http://schemas.microsoft.com/office/powerpoint/2010/main" val="203693256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126" userDrawn="1">
          <p15:clr>
            <a:srgbClr val="F26B43"/>
          </p15:clr>
        </p15:guide>
        <p15:guide id="2" pos="210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889938" cy="496332"/>
          </a:xfrm>
          <a:prstGeom prst="rect">
            <a:avLst/>
          </a:prstGeom>
        </p:spPr>
        <p:txBody>
          <a:bodyPr vert="horz" lIns="91429" tIns="45715" rIns="91429" bIns="45715" rtlCol="0"/>
          <a:lstStyle>
            <a:lvl1pPr algn="l">
              <a:defRPr sz="1200"/>
            </a:lvl1pPr>
          </a:lstStyle>
          <a:p>
            <a:endParaRPr lang="de-DE"/>
          </a:p>
        </p:txBody>
      </p:sp>
      <p:sp>
        <p:nvSpPr>
          <p:cNvPr id="3" name="Datumsplatzhalter 2"/>
          <p:cNvSpPr>
            <a:spLocks noGrp="1"/>
          </p:cNvSpPr>
          <p:nvPr>
            <p:ph type="dt" idx="1"/>
          </p:nvPr>
        </p:nvSpPr>
        <p:spPr>
          <a:xfrm>
            <a:off x="3777607" y="1"/>
            <a:ext cx="2889938" cy="496332"/>
          </a:xfrm>
          <a:prstGeom prst="rect">
            <a:avLst/>
          </a:prstGeom>
        </p:spPr>
        <p:txBody>
          <a:bodyPr vert="horz" lIns="91429" tIns="45715" rIns="91429" bIns="45715" rtlCol="0"/>
          <a:lstStyle>
            <a:lvl1pPr algn="r">
              <a:defRPr sz="1200"/>
            </a:lvl1pPr>
          </a:lstStyle>
          <a:p>
            <a:fld id="{4D062747-6548-4301-B6A8-CB90F3F92ED2}" type="datetimeFigureOut">
              <a:rPr lang="de-DE" smtClean="0"/>
              <a:t>19.06.2023</a:t>
            </a:fld>
            <a:endParaRPr lang="de-DE"/>
          </a:p>
        </p:txBody>
      </p:sp>
      <p:sp>
        <p:nvSpPr>
          <p:cNvPr id="4" name="Folienbildplatzhalt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29" tIns="45715" rIns="91429" bIns="45715" rtlCol="0" anchor="ctr"/>
          <a:lstStyle/>
          <a:p>
            <a:endParaRPr lang="de-DE"/>
          </a:p>
        </p:txBody>
      </p:sp>
      <p:sp>
        <p:nvSpPr>
          <p:cNvPr id="5" name="Notizenplatzhalter 4"/>
          <p:cNvSpPr>
            <a:spLocks noGrp="1"/>
          </p:cNvSpPr>
          <p:nvPr>
            <p:ph type="body" sz="quarter" idx="3"/>
          </p:nvPr>
        </p:nvSpPr>
        <p:spPr>
          <a:xfrm>
            <a:off x="666909" y="4715155"/>
            <a:ext cx="5335270" cy="4466987"/>
          </a:xfrm>
          <a:prstGeom prst="rect">
            <a:avLst/>
          </a:prstGeom>
        </p:spPr>
        <p:txBody>
          <a:bodyPr vert="horz" lIns="91429" tIns="45715" rIns="91429" bIns="45715"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889938" cy="496332"/>
          </a:xfrm>
          <a:prstGeom prst="rect">
            <a:avLst/>
          </a:prstGeom>
        </p:spPr>
        <p:txBody>
          <a:bodyPr vert="horz" lIns="91429" tIns="45715" rIns="91429" bIns="45715" rtlCol="0" anchor="b"/>
          <a:lstStyle>
            <a:lvl1pPr algn="l">
              <a:defRPr sz="1200"/>
            </a:lvl1pPr>
          </a:lstStyle>
          <a:p>
            <a:endParaRPr lang="de-DE"/>
          </a:p>
        </p:txBody>
      </p:sp>
      <p:sp>
        <p:nvSpPr>
          <p:cNvPr id="7" name="Foliennummernplatzhalter 6"/>
          <p:cNvSpPr>
            <a:spLocks noGrp="1"/>
          </p:cNvSpPr>
          <p:nvPr>
            <p:ph type="sldNum" sz="quarter" idx="5"/>
          </p:nvPr>
        </p:nvSpPr>
        <p:spPr>
          <a:xfrm>
            <a:off x="3777607" y="9428584"/>
            <a:ext cx="2889938" cy="496332"/>
          </a:xfrm>
          <a:prstGeom prst="rect">
            <a:avLst/>
          </a:prstGeom>
        </p:spPr>
        <p:txBody>
          <a:bodyPr vert="horz" lIns="91429" tIns="45715" rIns="91429" bIns="45715" rtlCol="0" anchor="b"/>
          <a:lstStyle>
            <a:lvl1pPr algn="r">
              <a:defRPr sz="1200"/>
            </a:lvl1pPr>
          </a:lstStyle>
          <a:p>
            <a:fld id="{E85A75CD-02CE-4E63-912B-2F933E8E59D5}" type="slidenum">
              <a:rPr lang="de-DE" smtClean="0"/>
              <a:t>‹Nr.›</a:t>
            </a:fld>
            <a:endParaRPr lang="de-DE"/>
          </a:p>
        </p:txBody>
      </p:sp>
    </p:spTree>
    <p:extLst>
      <p:ext uri="{BB962C8B-B14F-4D97-AF65-F5344CB8AC3E}">
        <p14:creationId xmlns:p14="http://schemas.microsoft.com/office/powerpoint/2010/main" val="1674287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1</a:t>
            </a:fld>
            <a:endParaRPr lang="de-DE"/>
          </a:p>
        </p:txBody>
      </p:sp>
    </p:spTree>
    <p:extLst>
      <p:ext uri="{BB962C8B-B14F-4D97-AF65-F5344CB8AC3E}">
        <p14:creationId xmlns:p14="http://schemas.microsoft.com/office/powerpoint/2010/main" val="1877594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85A75CD-02CE-4E63-912B-2F933E8E59D5}" type="slidenum">
              <a:rPr lang="de-DE" smtClean="0"/>
              <a:t>11</a:t>
            </a:fld>
            <a:endParaRPr lang="de-DE"/>
          </a:p>
        </p:txBody>
      </p:sp>
    </p:spTree>
    <p:extLst>
      <p:ext uri="{BB962C8B-B14F-4D97-AF65-F5344CB8AC3E}">
        <p14:creationId xmlns:p14="http://schemas.microsoft.com/office/powerpoint/2010/main" val="1948109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85A75CD-02CE-4E63-912B-2F933E8E59D5}" type="slidenum">
              <a:rPr lang="de-DE" smtClean="0"/>
              <a:t>25</a:t>
            </a:fld>
            <a:endParaRPr lang="de-DE"/>
          </a:p>
        </p:txBody>
      </p:sp>
    </p:spTree>
    <p:extLst>
      <p:ext uri="{BB962C8B-B14F-4D97-AF65-F5344CB8AC3E}">
        <p14:creationId xmlns:p14="http://schemas.microsoft.com/office/powerpoint/2010/main" val="2868152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32</a:t>
            </a:fld>
            <a:endParaRPr lang="de-DE"/>
          </a:p>
        </p:txBody>
      </p:sp>
    </p:spTree>
    <p:extLst>
      <p:ext uri="{BB962C8B-B14F-4D97-AF65-F5344CB8AC3E}">
        <p14:creationId xmlns:p14="http://schemas.microsoft.com/office/powerpoint/2010/main" val="320256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33</a:t>
            </a:fld>
            <a:endParaRPr lang="de-DE"/>
          </a:p>
        </p:txBody>
      </p:sp>
    </p:spTree>
    <p:extLst>
      <p:ext uri="{BB962C8B-B14F-4D97-AF65-F5344CB8AC3E}">
        <p14:creationId xmlns:p14="http://schemas.microsoft.com/office/powerpoint/2010/main" val="3632837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34</a:t>
            </a:fld>
            <a:endParaRPr lang="de-DE"/>
          </a:p>
        </p:txBody>
      </p:sp>
    </p:spTree>
    <p:extLst>
      <p:ext uri="{BB962C8B-B14F-4D97-AF65-F5344CB8AC3E}">
        <p14:creationId xmlns:p14="http://schemas.microsoft.com/office/powerpoint/2010/main" val="165763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Idealtypischer Prozess (nicht-linear, sondern vernetzt und iterativ)</a:t>
            </a:r>
          </a:p>
          <a:p>
            <a:endParaRPr lang="de-DE" dirty="0"/>
          </a:p>
          <a:p>
            <a:r>
              <a:rPr lang="de-DE" dirty="0"/>
              <a:t>Kein geschlossener Kreis, offenes System und Vernetzung</a:t>
            </a:r>
          </a:p>
          <a:p>
            <a:endParaRPr lang="de-DE" dirty="0"/>
          </a:p>
          <a:p>
            <a:r>
              <a:rPr lang="de-DE" dirty="0"/>
              <a:t>Ankündigung</a:t>
            </a:r>
            <a:r>
              <a:rPr lang="de-DE" baseline="0" dirty="0"/>
              <a:t> für Round Table und Synergien-Workshops</a:t>
            </a:r>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40</a:t>
            </a:fld>
            <a:endParaRPr lang="de-DE"/>
          </a:p>
        </p:txBody>
      </p:sp>
    </p:spTree>
    <p:extLst>
      <p:ext uri="{BB962C8B-B14F-4D97-AF65-F5344CB8AC3E}">
        <p14:creationId xmlns:p14="http://schemas.microsoft.com/office/powerpoint/2010/main" val="745319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41</a:t>
            </a:fld>
            <a:endParaRPr lang="de-DE"/>
          </a:p>
        </p:txBody>
      </p:sp>
    </p:spTree>
    <p:extLst>
      <p:ext uri="{BB962C8B-B14F-4D97-AF65-F5344CB8AC3E}">
        <p14:creationId xmlns:p14="http://schemas.microsoft.com/office/powerpoint/2010/main" val="1386089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opf+Titel+Fuß">
    <p:spTree>
      <p:nvGrpSpPr>
        <p:cNvPr id="1" name=""/>
        <p:cNvGrpSpPr/>
        <p:nvPr/>
      </p:nvGrpSpPr>
      <p:grpSpPr>
        <a:xfrm>
          <a:off x="0" y="0"/>
          <a:ext cx="0" cy="0"/>
          <a:chOff x="0" y="0"/>
          <a:chExt cx="0" cy="0"/>
        </a:xfrm>
      </p:grpSpPr>
      <p:sp>
        <p:nvSpPr>
          <p:cNvPr id="2" name="Titel 1"/>
          <p:cNvSpPr>
            <a:spLocks noGrp="1"/>
          </p:cNvSpPr>
          <p:nvPr>
            <p:ph type="title"/>
          </p:nvPr>
        </p:nvSpPr>
        <p:spPr>
          <a:xfrm>
            <a:off x="251520" y="123478"/>
            <a:ext cx="6840760" cy="511324"/>
          </a:xfrm>
          <a:prstGeom prst="rect">
            <a:avLst/>
          </a:prstGeom>
        </p:spPr>
        <p:txBody>
          <a:bodyPr anchor="ctr"/>
          <a:lstStyle>
            <a:lvl1pPr>
              <a:defRPr>
                <a:solidFill>
                  <a:schemeClr val="bg1"/>
                </a:solidFill>
                <a:latin typeface="Calibri" panose="020F0502020204030204" pitchFamily="34" charset="0"/>
                <a:cs typeface="Calibri" panose="020F0502020204030204" pitchFamily="34" charset="0"/>
              </a:defRPr>
            </a:lvl1pPr>
          </a:lstStyle>
          <a:p>
            <a:r>
              <a:rPr lang="de-DE" dirty="0"/>
              <a:t>Titelmasterformat durch Klicken bearbeiten</a:t>
            </a:r>
          </a:p>
        </p:txBody>
      </p:sp>
      <p:sp>
        <p:nvSpPr>
          <p:cNvPr id="4" name="Textplatzhalter 3"/>
          <p:cNvSpPr>
            <a:spLocks noGrp="1"/>
          </p:cNvSpPr>
          <p:nvPr>
            <p:ph type="body" sz="quarter" idx="10"/>
          </p:nvPr>
        </p:nvSpPr>
        <p:spPr>
          <a:xfrm>
            <a:off x="395536" y="843558"/>
            <a:ext cx="8352928" cy="792088"/>
          </a:xfrm>
          <a:prstGeom prst="rect">
            <a:avLst/>
          </a:prstGeom>
        </p:spPr>
        <p:txBody>
          <a:bodyPr anchor="ctr"/>
          <a:lstStyle>
            <a:lvl1pPr marL="0" indent="0">
              <a:buFontTx/>
              <a:buNone/>
              <a:defRPr sz="2200" b="1">
                <a:latin typeface="Calibri" panose="020F0502020204030204" pitchFamily="34" charset="0"/>
                <a:cs typeface="Calibri" panose="020F0502020204030204" pitchFamily="34" charset="0"/>
              </a:defRPr>
            </a:lvl1pPr>
          </a:lstStyle>
          <a:p>
            <a:pPr lvl="0"/>
            <a:r>
              <a:rPr lang="de-DE" dirty="0"/>
              <a:t>Textmasterformat bearbeiten</a:t>
            </a:r>
          </a:p>
        </p:txBody>
      </p:sp>
      <p:sp>
        <p:nvSpPr>
          <p:cNvPr id="7" name="Datumsplatzhalter 3">
            <a:extLst>
              <a:ext uri="{FF2B5EF4-FFF2-40B4-BE49-F238E27FC236}">
                <a16:creationId xmlns:a16="http://schemas.microsoft.com/office/drawing/2014/main" id="{006167FA-EA7B-D420-7A64-A0F436099D71}"/>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8" name="Fußzeilenplatzhalter 4">
            <a:extLst>
              <a:ext uri="{FF2B5EF4-FFF2-40B4-BE49-F238E27FC236}">
                <a16:creationId xmlns:a16="http://schemas.microsoft.com/office/drawing/2014/main" id="{86C4078A-E323-D047-D2FE-E955C1711A90}"/>
              </a:ext>
            </a:extLst>
          </p:cNvPr>
          <p:cNvSpPr>
            <a:spLocks noGrp="1"/>
          </p:cNvSpPr>
          <p:nvPr>
            <p:ph type="ftr" sz="quarter" idx="3"/>
          </p:nvPr>
        </p:nvSpPr>
        <p:spPr>
          <a:xfrm>
            <a:off x="3707904" y="4876006"/>
            <a:ext cx="4248472" cy="274637"/>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a:solidFill>
                  <a:srgbClr val="898989"/>
                </a:solidFill>
              </a:rPr>
              <a:t>Interventionen der EU</a:t>
            </a:r>
            <a:endParaRPr lang="de-DE" dirty="0">
              <a:solidFill>
                <a:srgbClr val="898989"/>
              </a:solidFill>
            </a:endParaRPr>
          </a:p>
        </p:txBody>
      </p:sp>
      <p:sp>
        <p:nvSpPr>
          <p:cNvPr id="9" name="Foliennummernplatzhalter 5">
            <a:extLst>
              <a:ext uri="{FF2B5EF4-FFF2-40B4-BE49-F238E27FC236}">
                <a16:creationId xmlns:a16="http://schemas.microsoft.com/office/drawing/2014/main" id="{597BB183-9809-A463-5DBC-7310F6786CFF}"/>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682218547"/>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opf+Fuß">
    <p:spTree>
      <p:nvGrpSpPr>
        <p:cNvPr id="1" name=""/>
        <p:cNvGrpSpPr/>
        <p:nvPr/>
      </p:nvGrpSpPr>
      <p:grpSpPr>
        <a:xfrm>
          <a:off x="0" y="0"/>
          <a:ext cx="0" cy="0"/>
          <a:chOff x="0" y="0"/>
          <a:chExt cx="0" cy="0"/>
        </a:xfrm>
      </p:grpSpPr>
      <p:sp>
        <p:nvSpPr>
          <p:cNvPr id="2" name="Titel 1"/>
          <p:cNvSpPr>
            <a:spLocks noGrp="1"/>
          </p:cNvSpPr>
          <p:nvPr>
            <p:ph type="title"/>
          </p:nvPr>
        </p:nvSpPr>
        <p:spPr>
          <a:xfrm>
            <a:off x="251520" y="123478"/>
            <a:ext cx="6840760" cy="511324"/>
          </a:xfrm>
          <a:prstGeom prst="rect">
            <a:avLst/>
          </a:prstGeom>
        </p:spPr>
        <p:txBody>
          <a:bodyPr anchor="ctr"/>
          <a:lstStyle>
            <a:lvl1pPr>
              <a:defRPr>
                <a:solidFill>
                  <a:schemeClr val="bg1"/>
                </a:solidFill>
                <a:latin typeface="Calibri" panose="020F0502020204030204" pitchFamily="34" charset="0"/>
                <a:cs typeface="Calibri" panose="020F0502020204030204" pitchFamily="34" charset="0"/>
              </a:defRPr>
            </a:lvl1pPr>
          </a:lstStyle>
          <a:p>
            <a:r>
              <a:rPr lang="de-DE" dirty="0"/>
              <a:t>Titelmasterformat durch Klicken bearbeiten</a:t>
            </a:r>
          </a:p>
        </p:txBody>
      </p:sp>
      <p:sp>
        <p:nvSpPr>
          <p:cNvPr id="3" name="Datumsplatzhalter 3">
            <a:extLst>
              <a:ext uri="{FF2B5EF4-FFF2-40B4-BE49-F238E27FC236}">
                <a16:creationId xmlns:a16="http://schemas.microsoft.com/office/drawing/2014/main" id="{EF140F2D-966A-0D9D-D64B-B39C381E62B0}"/>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4" name="Fußzeilenplatzhalter 4">
            <a:extLst>
              <a:ext uri="{FF2B5EF4-FFF2-40B4-BE49-F238E27FC236}">
                <a16:creationId xmlns:a16="http://schemas.microsoft.com/office/drawing/2014/main" id="{664BA93C-C137-C7D6-AFAB-04B0E501183E}"/>
              </a:ext>
            </a:extLst>
          </p:cNvPr>
          <p:cNvSpPr>
            <a:spLocks noGrp="1"/>
          </p:cNvSpPr>
          <p:nvPr>
            <p:ph type="ftr" sz="quarter" idx="3"/>
          </p:nvPr>
        </p:nvSpPr>
        <p:spPr>
          <a:xfrm>
            <a:off x="3707904" y="4876006"/>
            <a:ext cx="4248472" cy="274637"/>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a:t>Interventionen der EU</a:t>
            </a:r>
            <a:endParaRPr lang="de-DE" dirty="0"/>
          </a:p>
        </p:txBody>
      </p:sp>
      <p:sp>
        <p:nvSpPr>
          <p:cNvPr id="5" name="Foliennummernplatzhalter 5">
            <a:extLst>
              <a:ext uri="{FF2B5EF4-FFF2-40B4-BE49-F238E27FC236}">
                <a16:creationId xmlns:a16="http://schemas.microsoft.com/office/drawing/2014/main" id="{B80D0FB0-FB7D-F1A5-C407-50BBDF06F6B2}"/>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326586474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ß">
    <p:spTree>
      <p:nvGrpSpPr>
        <p:cNvPr id="1" name=""/>
        <p:cNvGrpSpPr/>
        <p:nvPr/>
      </p:nvGrpSpPr>
      <p:grpSpPr>
        <a:xfrm>
          <a:off x="0" y="0"/>
          <a:ext cx="0" cy="0"/>
          <a:chOff x="0" y="0"/>
          <a:chExt cx="0" cy="0"/>
        </a:xfrm>
      </p:grpSpPr>
      <p:sp>
        <p:nvSpPr>
          <p:cNvPr id="5" name="Datumsplatzhalter 3">
            <a:extLst>
              <a:ext uri="{FF2B5EF4-FFF2-40B4-BE49-F238E27FC236}">
                <a16:creationId xmlns:a16="http://schemas.microsoft.com/office/drawing/2014/main" id="{6253C5F1-18B1-D718-9F2F-7B8A8B2F70BC}"/>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6" name="Fußzeilenplatzhalter 4">
            <a:extLst>
              <a:ext uri="{FF2B5EF4-FFF2-40B4-BE49-F238E27FC236}">
                <a16:creationId xmlns:a16="http://schemas.microsoft.com/office/drawing/2014/main" id="{DB49A2A6-AEB0-1458-0839-C1C8D600EAA4}"/>
              </a:ext>
            </a:extLst>
          </p:cNvPr>
          <p:cNvSpPr>
            <a:spLocks noGrp="1"/>
          </p:cNvSpPr>
          <p:nvPr>
            <p:ph type="ftr" sz="quarter" idx="3"/>
          </p:nvPr>
        </p:nvSpPr>
        <p:spPr>
          <a:xfrm>
            <a:off x="3707904" y="4876006"/>
            <a:ext cx="4248472" cy="274637"/>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a:t>Interventionen der EU</a:t>
            </a:r>
            <a:endParaRPr lang="de-DE" dirty="0"/>
          </a:p>
        </p:txBody>
      </p:sp>
      <p:sp>
        <p:nvSpPr>
          <p:cNvPr id="7" name="Foliennummernplatzhalter 5">
            <a:extLst>
              <a:ext uri="{FF2B5EF4-FFF2-40B4-BE49-F238E27FC236}">
                <a16:creationId xmlns:a16="http://schemas.microsoft.com/office/drawing/2014/main" id="{6028FDE3-B598-8844-E0AB-FD0B6472F08A}"/>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1187891187"/>
      </p:ext>
    </p:extLst>
  </p:cSld>
  <p:clrMapOvr>
    <a:masterClrMapping/>
  </p:clrMapOvr>
  <p:extLst>
    <p:ext uri="{DCECCB84-F9BA-43D5-87BE-67443E8EF086}">
      <p15:sldGuideLst xmlns:p15="http://schemas.microsoft.com/office/powerpoint/2012/main">
        <p15:guide id="1" orient="horz" pos="894" userDrawn="1">
          <p15:clr>
            <a:srgbClr val="FBAE40"/>
          </p15:clr>
        </p15:guide>
        <p15:guide id="2" pos="1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Kopf+Titel+Fuß">
    <p:spTree>
      <p:nvGrpSpPr>
        <p:cNvPr id="1" name=""/>
        <p:cNvGrpSpPr/>
        <p:nvPr/>
      </p:nvGrpSpPr>
      <p:grpSpPr>
        <a:xfrm>
          <a:off x="0" y="0"/>
          <a:ext cx="0" cy="0"/>
          <a:chOff x="0" y="0"/>
          <a:chExt cx="0" cy="0"/>
        </a:xfrm>
      </p:grpSpPr>
      <p:sp>
        <p:nvSpPr>
          <p:cNvPr id="2" name="Titel 1"/>
          <p:cNvSpPr>
            <a:spLocks noGrp="1"/>
          </p:cNvSpPr>
          <p:nvPr>
            <p:ph type="title"/>
          </p:nvPr>
        </p:nvSpPr>
        <p:spPr>
          <a:xfrm>
            <a:off x="251520" y="123478"/>
            <a:ext cx="6840760" cy="511324"/>
          </a:xfrm>
          <a:prstGeom prst="rect">
            <a:avLst/>
          </a:prstGeom>
        </p:spPr>
        <p:txBody>
          <a:bodyPr anchor="ctr"/>
          <a:lstStyle>
            <a:lvl1pPr>
              <a:defRPr>
                <a:solidFill>
                  <a:schemeClr val="bg1"/>
                </a:solidFill>
                <a:latin typeface="Calibri" panose="020F0502020204030204" pitchFamily="34" charset="0"/>
                <a:cs typeface="Calibri" panose="020F0502020204030204" pitchFamily="34" charset="0"/>
              </a:defRPr>
            </a:lvl1pPr>
          </a:lstStyle>
          <a:p>
            <a:r>
              <a:rPr lang="de-DE" dirty="0"/>
              <a:t>Titelmasterformat durch Klicken bearbeiten</a:t>
            </a:r>
          </a:p>
        </p:txBody>
      </p:sp>
      <p:sp>
        <p:nvSpPr>
          <p:cNvPr id="4" name="Textplatzhalter 3"/>
          <p:cNvSpPr>
            <a:spLocks noGrp="1"/>
          </p:cNvSpPr>
          <p:nvPr>
            <p:ph type="body" sz="quarter" idx="10"/>
          </p:nvPr>
        </p:nvSpPr>
        <p:spPr>
          <a:xfrm>
            <a:off x="395536" y="843558"/>
            <a:ext cx="8352928" cy="792088"/>
          </a:xfrm>
          <a:prstGeom prst="rect">
            <a:avLst/>
          </a:prstGeom>
        </p:spPr>
        <p:txBody>
          <a:bodyPr anchor="ctr"/>
          <a:lstStyle>
            <a:lvl1pPr marL="0" indent="0">
              <a:buFontTx/>
              <a:buNone/>
              <a:defRPr sz="2200" b="1">
                <a:latin typeface="Calibri" panose="020F0502020204030204" pitchFamily="34" charset="0"/>
                <a:cs typeface="Calibri" panose="020F0502020204030204" pitchFamily="34" charset="0"/>
              </a:defRPr>
            </a:lvl1pPr>
          </a:lstStyle>
          <a:p>
            <a:pPr lvl="0"/>
            <a:r>
              <a:rPr lang="de-DE" dirty="0"/>
              <a:t>Textmasterformat bearbeiten</a:t>
            </a:r>
          </a:p>
        </p:txBody>
      </p:sp>
      <p:sp>
        <p:nvSpPr>
          <p:cNvPr id="7" name="Datumsplatzhalter 3">
            <a:extLst>
              <a:ext uri="{FF2B5EF4-FFF2-40B4-BE49-F238E27FC236}">
                <a16:creationId xmlns:a16="http://schemas.microsoft.com/office/drawing/2014/main" id="{006167FA-EA7B-D420-7A64-A0F436099D71}"/>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8" name="Fußzeilenplatzhalter 4">
            <a:extLst>
              <a:ext uri="{FF2B5EF4-FFF2-40B4-BE49-F238E27FC236}">
                <a16:creationId xmlns:a16="http://schemas.microsoft.com/office/drawing/2014/main" id="{86C4078A-E323-D047-D2FE-E955C1711A90}"/>
              </a:ext>
            </a:extLst>
          </p:cNvPr>
          <p:cNvSpPr>
            <a:spLocks noGrp="1"/>
          </p:cNvSpPr>
          <p:nvPr>
            <p:ph type="ftr" sz="quarter" idx="3"/>
          </p:nvPr>
        </p:nvSpPr>
        <p:spPr>
          <a:xfrm>
            <a:off x="3707904" y="4876006"/>
            <a:ext cx="4248472" cy="274637"/>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a:solidFill>
                  <a:srgbClr val="898989"/>
                </a:solidFill>
              </a:rPr>
              <a:t>Interventionen der EU</a:t>
            </a:r>
            <a:endParaRPr lang="de-DE" dirty="0">
              <a:solidFill>
                <a:srgbClr val="898989"/>
              </a:solidFill>
            </a:endParaRPr>
          </a:p>
        </p:txBody>
      </p:sp>
      <p:sp>
        <p:nvSpPr>
          <p:cNvPr id="9" name="Foliennummernplatzhalter 5">
            <a:extLst>
              <a:ext uri="{FF2B5EF4-FFF2-40B4-BE49-F238E27FC236}">
                <a16:creationId xmlns:a16="http://schemas.microsoft.com/office/drawing/2014/main" id="{597BB183-9809-A463-5DBC-7310F6786CFF}"/>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
        <p:nvSpPr>
          <p:cNvPr id="5" name="Textplatzhalter 4">
            <a:extLst>
              <a:ext uri="{FF2B5EF4-FFF2-40B4-BE49-F238E27FC236}">
                <a16:creationId xmlns:a16="http://schemas.microsoft.com/office/drawing/2014/main" id="{6A1355B2-8441-8E1B-3B26-D36322FCF474}"/>
              </a:ext>
            </a:extLst>
          </p:cNvPr>
          <p:cNvSpPr>
            <a:spLocks noGrp="1"/>
          </p:cNvSpPr>
          <p:nvPr>
            <p:ph type="body" sz="quarter" idx="11"/>
          </p:nvPr>
        </p:nvSpPr>
        <p:spPr>
          <a:xfrm>
            <a:off x="414224" y="1995488"/>
            <a:ext cx="8334240" cy="2736502"/>
          </a:xfrm>
          <a:prstGeom prst="rect">
            <a:avLst/>
          </a:prstGeom>
        </p:spPr>
        <p:txBody>
          <a:bodyPr/>
          <a:lstStyle>
            <a:lvl1pPr marL="266700" indent="-266700">
              <a:buClr>
                <a:srgbClr val="109238"/>
              </a:buClr>
              <a:buSzPct val="110000"/>
              <a:buFont typeface="Arial" panose="020B0604020202020204" pitchFamily="34" charset="0"/>
              <a:buChar char="•"/>
              <a:tabLst>
                <a:tab pos="266700" algn="l"/>
              </a:tabLst>
              <a:defRPr/>
            </a:lvl1pPr>
            <a:lvl2pPr marL="625475" indent="-176213">
              <a:buClr>
                <a:srgbClr val="144393"/>
              </a:buClr>
              <a:buFont typeface="Arial" panose="020B0604020202020204" pitchFamily="34" charset="0"/>
              <a:buChar char="•"/>
              <a:tabLst>
                <a:tab pos="625475" algn="l"/>
              </a:tabLst>
              <a:defRPr sz="1600"/>
            </a:lvl2pPr>
            <a:lvl3pPr marL="982663" indent="-174625">
              <a:buClr>
                <a:srgbClr val="E41B21"/>
              </a:buClr>
              <a:defRPr sz="1400"/>
            </a:lvl3pPr>
            <a:lvl4pPr marL="1341438" indent="-176213">
              <a:buClr>
                <a:srgbClr val="898989"/>
              </a:buClr>
              <a:buFont typeface="Arial" panose="020B0604020202020204" pitchFamily="34" charset="0"/>
              <a:buChar char="•"/>
              <a:tabLst>
                <a:tab pos="1341438" algn="l"/>
              </a:tabLst>
              <a:defRPr sz="1400"/>
            </a:lvl4pPr>
            <a:lvl5pPr marL="1706563" indent="-182563">
              <a:buClr>
                <a:srgbClr val="898989"/>
              </a:buClr>
              <a:buFont typeface="Arial" panose="020B0604020202020204" pitchFamily="34" charset="0"/>
              <a:buChar char="•"/>
              <a:defRPr sz="14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267212103"/>
      </p:ext>
    </p:extLst>
  </p:cSld>
  <p:clrMapOvr>
    <a:masterClrMapping/>
  </p:clrMapOvr>
  <p:extLst>
    <p:ext uri="{DCECCB84-F9BA-43D5-87BE-67443E8EF086}">
      <p15:sldGuideLst xmlns:p15="http://schemas.microsoft.com/office/powerpoint/2012/main">
        <p15:guide id="1" orient="horz" pos="1257"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5" name="Textplatzhalter 5"/>
          <p:cNvSpPr txBox="1">
            <a:spLocks/>
          </p:cNvSpPr>
          <p:nvPr userDrawn="1"/>
        </p:nvSpPr>
        <p:spPr>
          <a:xfrm>
            <a:off x="755576" y="955824"/>
            <a:ext cx="4464496" cy="648072"/>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1pPr>
            <a:lvl2pPr marL="4464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8964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428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7892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de-DE" sz="3600" dirty="0" err="1">
                <a:solidFill>
                  <a:srgbClr val="FFFFFF"/>
                </a:solidFill>
                <a:latin typeface="Calibri" panose="020F0502020204030204" pitchFamily="34" charset="0"/>
                <a:cs typeface="Calibri" panose="020F0502020204030204" pitchFamily="34" charset="0"/>
              </a:rPr>
              <a:t>Synergien.NRW</a:t>
            </a:r>
            <a:endParaRPr lang="de-DE" sz="3600" dirty="0">
              <a:solidFill>
                <a:srgbClr val="FFFFFF"/>
              </a:solidFill>
              <a:latin typeface="Calibri" panose="020F0502020204030204" pitchFamily="34" charset="0"/>
              <a:cs typeface="Calibri" panose="020F0502020204030204" pitchFamily="34" charset="0"/>
            </a:endParaRPr>
          </a:p>
        </p:txBody>
      </p:sp>
      <p:sp>
        <p:nvSpPr>
          <p:cNvPr id="8" name="Titel 7"/>
          <p:cNvSpPr>
            <a:spLocks noGrp="1"/>
          </p:cNvSpPr>
          <p:nvPr>
            <p:ph type="title"/>
          </p:nvPr>
        </p:nvSpPr>
        <p:spPr>
          <a:xfrm>
            <a:off x="3131840" y="3291830"/>
            <a:ext cx="5760640" cy="1440160"/>
          </a:xfrm>
          <a:prstGeom prst="rect">
            <a:avLst/>
          </a:prstGeom>
        </p:spPr>
        <p:txBody>
          <a:bodyPr/>
          <a:lstStyle>
            <a:lvl1pPr>
              <a:defRPr>
                <a:solidFill>
                  <a:schemeClr val="tx1"/>
                </a:solidFill>
              </a:defRPr>
            </a:lvl1pPr>
          </a:lstStyle>
          <a:p>
            <a:r>
              <a:rPr lang="de-DE" dirty="0"/>
              <a:t>Titelmasterformat durch Klicken bearbeiten</a:t>
            </a:r>
          </a:p>
        </p:txBody>
      </p:sp>
    </p:spTree>
    <p:extLst>
      <p:ext uri="{BB962C8B-B14F-4D97-AF65-F5344CB8AC3E}">
        <p14:creationId xmlns:p14="http://schemas.microsoft.com/office/powerpoint/2010/main" val="3814359272"/>
      </p:ext>
    </p:extLst>
  </p:cSld>
  <p:clrMapOvr>
    <a:masterClrMapping/>
  </p:clrMapOvr>
  <p:extLst>
    <p:ext uri="{DCECCB84-F9BA-43D5-87BE-67443E8EF086}">
      <p15:sldGuideLst xmlns:p15="http://schemas.microsoft.com/office/powerpoint/2012/main">
        <p15:guide id="1" orient="horz" pos="804"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schafft">
    <p:spTree>
      <p:nvGrpSpPr>
        <p:cNvPr id="1" name=""/>
        <p:cNvGrpSpPr/>
        <p:nvPr/>
      </p:nvGrpSpPr>
      <p:grpSpPr>
        <a:xfrm>
          <a:off x="0" y="0"/>
          <a:ext cx="0" cy="0"/>
          <a:chOff x="0" y="0"/>
          <a:chExt cx="0" cy="0"/>
        </a:xfrm>
      </p:grpSpPr>
      <p:pic>
        <p:nvPicPr>
          <p:cNvPr id="3" name="Picture 3" descr="O:\ID-KS-OEF\Informationen_Arbeitshilfen\_Corporate Designs\1_DLR-PT\DLR-PT_Logo_2019\PT_DLR_D\JPEG\PT_DLR_Logo_SW_D_2018_lan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7857" y="4295017"/>
            <a:ext cx="917354" cy="32212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O:\ID-KS-OEF\Auftraege\Bereiche\ID_EI\Synergien_NRW\Design\Synergien.NRW_Logo_2019\_Rohmaterialien\Logos\zenit_logo_RG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41713" y="4374267"/>
            <a:ext cx="1009433" cy="227294"/>
          </a:xfrm>
          <a:prstGeom prst="rect">
            <a:avLst/>
          </a:prstGeom>
          <a:noFill/>
          <a:extLst>
            <a:ext uri="{909E8E84-426E-40DD-AFC4-6F175D3DCCD1}">
              <a14:hiddenFill xmlns:a14="http://schemas.microsoft.com/office/drawing/2010/main">
                <a:solidFill>
                  <a:srgbClr val="FFFFFF"/>
                </a:solidFill>
              </a14:hiddenFill>
            </a:ext>
          </a:extLst>
        </p:spPr>
      </p:pic>
      <p:sp>
        <p:nvSpPr>
          <p:cNvPr id="5" name="Textplatzhalter 5"/>
          <p:cNvSpPr txBox="1">
            <a:spLocks/>
          </p:cNvSpPr>
          <p:nvPr userDrawn="1"/>
        </p:nvSpPr>
        <p:spPr>
          <a:xfrm>
            <a:off x="0" y="627534"/>
            <a:ext cx="5724128" cy="1296144"/>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1pPr>
            <a:lvl2pPr marL="4464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8964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428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7892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de-DE" sz="3600" dirty="0">
                <a:solidFill>
                  <a:schemeClr val="bg1"/>
                </a:solidFill>
                <a:latin typeface="Calibri" panose="020F0502020204030204" pitchFamily="34" charset="0"/>
                <a:cs typeface="Calibri" panose="020F0502020204030204" pitchFamily="34" charset="0"/>
              </a:rPr>
              <a:t>Vielen Dank für Ihre</a:t>
            </a:r>
          </a:p>
          <a:p>
            <a:pPr algn="ctr"/>
            <a:r>
              <a:rPr lang="de-DE" sz="3600" dirty="0">
                <a:solidFill>
                  <a:schemeClr val="bg1"/>
                </a:solidFill>
                <a:latin typeface="Calibri" panose="020F0502020204030204" pitchFamily="34" charset="0"/>
                <a:cs typeface="Calibri" panose="020F0502020204030204" pitchFamily="34" charset="0"/>
              </a:rPr>
              <a:t>Aufmerksamkeit!</a:t>
            </a:r>
          </a:p>
        </p:txBody>
      </p:sp>
      <p:pic>
        <p:nvPicPr>
          <p:cNvPr id="6" name="Picture 3" descr="O:\ID-KS-OEF\Auftraege\Bereiche\ID_GE\MKW_Cluster_Innovative_Medizin_2019\Design\Cluster_Innovative_Medizin_CD_2019\_Rohmaterialien\EFRE.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37532" y="4374268"/>
            <a:ext cx="1530212" cy="21808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O:\ID-KS-OEF\Auftraege\Bereiche\ID_GE\MKW_Cluster_Innovative_Medizin_2019\Design\Cluster_Innovative_Medizin_CD_2019\_Rohmaterialien\EU.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37532" y="3660854"/>
            <a:ext cx="1530212" cy="3471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O:\ID-KS-OEF\Auftraege\Bereiche\ID_GE\MKW_Cluster_Innovative_Medizin_2019\Design\Cluster_Innovative_Medizin_CD_2019\_Rohmaterialien\NRW_MKW_beau.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37532" y="2859782"/>
            <a:ext cx="1530212" cy="474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850076"/>
      </p:ext>
    </p:extLst>
  </p:cSld>
  <p:clrMapOvr>
    <a:masterClrMapping/>
  </p:clrMapOvr>
  <p:extLst>
    <p:ext uri="{DCECCB84-F9BA-43D5-87BE-67443E8EF086}">
      <p15:sldGuideLst xmlns:p15="http://schemas.microsoft.com/office/powerpoint/2012/main">
        <p15:guide id="1" orient="horz" pos="804"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theme" Target="../theme/theme2.xml"/><Relationship Id="rId7"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1.png"/><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hteck 2"/>
          <p:cNvSpPr/>
          <p:nvPr userDrawn="1"/>
        </p:nvSpPr>
        <p:spPr>
          <a:xfrm>
            <a:off x="-1" y="0"/>
            <a:ext cx="7619999" cy="720000"/>
          </a:xfrm>
          <a:prstGeom prst="rect">
            <a:avLst/>
          </a:prstGeom>
          <a:solidFill>
            <a:srgbClr val="16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Picture 5" descr="O:\ID-KS-OEF\Auftraege\Bereiche\ID_EI\Synergien_NRW\Design\Synergien.NRW_Logo_2019\_Rohmaterialien\bb_schraege_grau.png"/>
          <p:cNvPicPr>
            <a:picLocks noChangeAspect="1" noChangeArrowheads="1"/>
          </p:cNvPicPr>
          <p:nvPr userDrawn="1"/>
        </p:nvPicPr>
        <p:blipFill>
          <a:blip r:embed="rId6" cstate="print">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flipH="1" flipV="1">
            <a:off x="7392337" y="1"/>
            <a:ext cx="852071" cy="72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O:\ID-KS-OEF\Auftraege\Bereiche\ID_EI\Synergien_NRW\Design\Synergien.NRW_Logo_2019\Synergien_NRW_PH07_Final_L.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810322" y="133041"/>
            <a:ext cx="1008112" cy="45625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O:\ID-KS-OEF\Auftraege\Bereiche\ID_EI\Synergien_NRW\Design\Synergien.NRW_Logo_2019\_Rohmaterialien\fußzeile.pn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0" y="737214"/>
            <a:ext cx="9144000" cy="172233"/>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a:extLst>
              <a:ext uri="{FF2B5EF4-FFF2-40B4-BE49-F238E27FC236}">
                <a16:creationId xmlns:a16="http://schemas.microsoft.com/office/drawing/2014/main" id="{AF4AF913-34F4-436E-D458-0DACB1E0B52C}"/>
              </a:ext>
            </a:extLst>
          </p:cNvPr>
          <p:cNvSpPr txBox="1"/>
          <p:nvPr userDrawn="1"/>
        </p:nvSpPr>
        <p:spPr>
          <a:xfrm>
            <a:off x="8670449" y="4876006"/>
            <a:ext cx="106367" cy="262943"/>
          </a:xfrm>
          <a:prstGeom prst="rect">
            <a:avLst/>
          </a:prstGeom>
          <a:noFill/>
        </p:spPr>
        <p:txBody>
          <a:bodyPr wrap="none" lIns="36000" tIns="36000" rIns="36000" bIns="72000" rtlCol="0">
            <a:spAutoFit/>
          </a:bodyPr>
          <a:lstStyle/>
          <a:p>
            <a:r>
              <a:rPr lang="de-DE" sz="1000" dirty="0"/>
              <a:t>|</a:t>
            </a:r>
          </a:p>
        </p:txBody>
      </p:sp>
    </p:spTree>
    <p:extLst>
      <p:ext uri="{BB962C8B-B14F-4D97-AF65-F5344CB8AC3E}">
        <p14:creationId xmlns:p14="http://schemas.microsoft.com/office/powerpoint/2010/main" val="106415082"/>
      </p:ext>
    </p:extLst>
  </p:cSld>
  <p:clrMap bg1="lt1" tx1="dk1" bg2="lt2" tx2="dk2" accent1="accent1" accent2="accent2" accent3="accent3" accent4="accent4" accent5="accent5" accent6="accent6" hlink="hlink" folHlink="folHlink"/>
  <p:sldLayoutIdLst>
    <p:sldLayoutId id="2147483698" r:id="rId1"/>
    <p:sldLayoutId id="2147483706" r:id="rId2"/>
    <p:sldLayoutId id="2147483697" r:id="rId3"/>
    <p:sldLayoutId id="2147483708" r:id="rId4"/>
  </p:sldLayoutIdLst>
  <p:hf hdr="0"/>
  <p:txStyles>
    <p:titleStyle>
      <a:lvl1pPr algn="l" defTabSz="914400" rtl="0" eaLnBrk="1" latinLnBrk="0" hangingPunct="1">
        <a:spcBef>
          <a:spcPct val="0"/>
        </a:spcBef>
        <a:buNone/>
        <a:defRPr sz="2400" b="1" kern="1200">
          <a:solidFill>
            <a:schemeClr val="tx1">
              <a:lumMod val="50000"/>
              <a:lumOff val="50000"/>
            </a:schemeClr>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 name="Picture 5" descr="O:\ID-KS-OEF\Auftraege\Bereiche\ID_EI\Synergien_NRW\Design\Synergien.NRW_Logo_2019\_Rohmaterialien\bb_schraege_grau.png"/>
          <p:cNvPicPr>
            <a:picLocks noChangeAspect="1" noChangeArrowheads="1"/>
          </p:cNvPicPr>
          <p:nvPr userDrawn="1"/>
        </p:nvPicPr>
        <p:blipFill>
          <a:blip r:embed="rId4" cstate="print">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flipH="1" flipV="1">
            <a:off x="7392337" y="1"/>
            <a:ext cx="852071" cy="720000"/>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userDrawn="1"/>
        </p:nvSpPr>
        <p:spPr>
          <a:xfrm>
            <a:off x="0" y="0"/>
            <a:ext cx="9144000" cy="2571750"/>
          </a:xfrm>
          <a:prstGeom prst="rect">
            <a:avLst/>
          </a:prstGeom>
          <a:solidFill>
            <a:srgbClr val="16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Picture 2" descr="O:\ID-KS-OEF\Auftraege\Bereiche\ID_EI\Synergien_NRW\Design\Synergien.NRW_Logo_2019\_Rohmaterialien\fußzeile.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0" y="2599701"/>
            <a:ext cx="9144000" cy="17223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O:\ID-KS-OEF\Auftraege\Bereiche\ID_EI\Synergien_NRW\Design\Synergien.NRW_Logo_2019\_Rohmaterialien\bb_schraege_grau.png"/>
          <p:cNvPicPr>
            <a:picLocks noChangeAspect="1" noChangeArrowheads="1"/>
          </p:cNvPicPr>
          <p:nvPr userDrawn="1"/>
        </p:nvPicPr>
        <p:blipFill>
          <a:blip r:embed="rId7" cstate="print">
            <a:extLst>
              <a:ext uri="{BEBA8EAE-BF5A-486C-A8C5-ECC9F3942E4B}">
                <a14:imgProps xmlns:a14="http://schemas.microsoft.com/office/drawing/2010/main">
                  <a14:imgLayer r:embed="rId8">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rot="10800000">
            <a:off x="5991709" y="-1"/>
            <a:ext cx="3150996" cy="266259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O:\ID-KS-OEF\Auftraege\Bereiche\ID_EI\Synergien_NRW\Design\Synergien.NRW_Logo_2019\Synergien_NRW_PH07_Final_L.pn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7004515" y="1008202"/>
            <a:ext cx="1392019" cy="63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279942"/>
      </p:ext>
    </p:extLst>
  </p:cSld>
  <p:clrMap bg1="lt1" tx1="dk1" bg2="lt2" tx2="dk2" accent1="accent1" accent2="accent2" accent3="accent3" accent4="accent4" accent5="accent5" accent6="accent6" hlink="hlink" folHlink="folHlink"/>
  <p:sldLayoutIdLst>
    <p:sldLayoutId id="2147483704" r:id="rId1"/>
    <p:sldLayoutId id="2147483705" r:id="rId2"/>
  </p:sldLayoutIdLst>
  <p:hf hdr="0"/>
  <p:txStyles>
    <p:titleStyle>
      <a:lvl1pPr algn="l" defTabSz="914400" rtl="0" eaLnBrk="1" latinLnBrk="0" hangingPunct="1">
        <a:spcBef>
          <a:spcPct val="0"/>
        </a:spcBef>
        <a:buNone/>
        <a:defRPr sz="2400" b="1" kern="1200">
          <a:solidFill>
            <a:schemeClr val="tx1">
              <a:lumMod val="50000"/>
              <a:lumOff val="50000"/>
            </a:schemeClr>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36.xml"/><Relationship Id="rId2" Type="http://schemas.openxmlformats.org/officeDocument/2006/relationships/slide" Target="slide3.xml"/><Relationship Id="rId1" Type="http://schemas.openxmlformats.org/officeDocument/2006/relationships/slideLayout" Target="../slideLayouts/slideLayout4.xml"/><Relationship Id="rId6" Type="http://schemas.openxmlformats.org/officeDocument/2006/relationships/slide" Target="slide28.xml"/><Relationship Id="rId5" Type="http://schemas.openxmlformats.org/officeDocument/2006/relationships/slide" Target="slide14.xml"/><Relationship Id="rId4" Type="http://schemas.openxmlformats.org/officeDocument/2006/relationships/slide" Target="slide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synergien-nrw.de/"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altLang="de-DE" dirty="0">
                <a:latin typeface="Arial" charset="0"/>
                <a:ea typeface="ＭＳ Ｐゴシック" pitchFamily="34" charset="-128"/>
              </a:rPr>
              <a:t>Förderung von Forschung und Innovation in der Europäischen Union</a:t>
            </a:r>
            <a:br>
              <a:rPr lang="de-DE" altLang="de-DE" dirty="0">
                <a:latin typeface="Arial" charset="0"/>
                <a:ea typeface="ＭＳ Ｐゴシック" pitchFamily="34" charset="-128"/>
              </a:rPr>
            </a:br>
            <a:br>
              <a:rPr lang="de-DE" altLang="de-DE" sz="1800" b="0" dirty="0">
                <a:latin typeface="Arial" charset="0"/>
                <a:ea typeface="ＭＳ Ｐゴシック" pitchFamily="34" charset="-128"/>
              </a:rPr>
            </a:br>
            <a:r>
              <a:rPr lang="de-DE" altLang="de-DE" sz="1800" b="0" dirty="0">
                <a:latin typeface="Arial" charset="0"/>
                <a:ea typeface="ＭＳ Ｐゴシック" pitchFamily="34" charset="-128"/>
              </a:rPr>
              <a:t>Interventionen der EU – Rechtsrahmen und Synergien</a:t>
            </a:r>
          </a:p>
        </p:txBody>
      </p:sp>
    </p:spTree>
    <p:extLst>
      <p:ext uri="{BB962C8B-B14F-4D97-AF65-F5344CB8AC3E}">
        <p14:creationId xmlns:p14="http://schemas.microsoft.com/office/powerpoint/2010/main" val="468357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Begriffe im Beihilfekontext</a:t>
            </a:r>
          </a:p>
        </p:txBody>
      </p:sp>
      <p:sp>
        <p:nvSpPr>
          <p:cNvPr id="4" name="Textplatzhalter 3"/>
          <p:cNvSpPr>
            <a:spLocks noGrp="1"/>
          </p:cNvSpPr>
          <p:nvPr>
            <p:ph type="body" sz="quarter" idx="10"/>
          </p:nvPr>
        </p:nvSpPr>
        <p:spPr/>
        <p:txBody>
          <a:bodyPr/>
          <a:lstStyle/>
          <a:p>
            <a:r>
              <a:rPr lang="de-DE" dirty="0"/>
              <a:t>Förderarten </a:t>
            </a:r>
            <a:r>
              <a:rPr lang="de-DE" i="1" dirty="0"/>
              <a:t>(</a:t>
            </a:r>
            <a:r>
              <a:rPr lang="de-DE" i="1" dirty="0" err="1"/>
              <a:t>aid</a:t>
            </a:r>
            <a:r>
              <a:rPr lang="de-DE" i="1" dirty="0"/>
              <a:t> </a:t>
            </a:r>
            <a:r>
              <a:rPr lang="de-DE" i="1" dirty="0" err="1"/>
              <a:t>instruments</a:t>
            </a:r>
            <a:r>
              <a:rPr lang="de-DE" i="1" dirty="0"/>
              <a:t>)</a:t>
            </a:r>
          </a:p>
        </p:txBody>
      </p:sp>
      <p:sp>
        <p:nvSpPr>
          <p:cNvPr id="2" name="Textfeld 1">
            <a:extLst>
              <a:ext uri="{FF2B5EF4-FFF2-40B4-BE49-F238E27FC236}">
                <a16:creationId xmlns:a16="http://schemas.microsoft.com/office/drawing/2014/main" id="{994A4690-784C-E5E8-B16A-CE219548A078}"/>
              </a:ext>
            </a:extLst>
          </p:cNvPr>
          <p:cNvSpPr txBox="1"/>
          <p:nvPr/>
        </p:nvSpPr>
        <p:spPr>
          <a:xfrm>
            <a:off x="4002722" y="4268304"/>
            <a:ext cx="3506088" cy="523220"/>
          </a:xfrm>
          <a:prstGeom prst="rect">
            <a:avLst/>
          </a:prstGeom>
          <a:noFill/>
        </p:spPr>
        <p:txBody>
          <a:bodyPr wrap="none" rtlCol="0">
            <a:spAutoFit/>
          </a:bodyPr>
          <a:lstStyle/>
          <a:p>
            <a:r>
              <a:rPr lang="de-DE" sz="2800" dirty="0">
                <a:solidFill>
                  <a:srgbClr val="005FA9"/>
                </a:solidFill>
                <a:latin typeface="+mj-lt"/>
              </a:rPr>
              <a:t>Steuervergünstigung</a:t>
            </a:r>
            <a:endParaRPr lang="de-DE" sz="2400" dirty="0">
              <a:solidFill>
                <a:srgbClr val="005FA9"/>
              </a:solidFill>
              <a:latin typeface="+mj-lt"/>
            </a:endParaRPr>
          </a:p>
        </p:txBody>
      </p:sp>
      <p:sp>
        <p:nvSpPr>
          <p:cNvPr id="5" name="Textfeld 4">
            <a:extLst>
              <a:ext uri="{FF2B5EF4-FFF2-40B4-BE49-F238E27FC236}">
                <a16:creationId xmlns:a16="http://schemas.microsoft.com/office/drawing/2014/main" id="{CAE06371-AB87-BE6E-B538-2E02F8037453}"/>
              </a:ext>
            </a:extLst>
          </p:cNvPr>
          <p:cNvSpPr txBox="1"/>
          <p:nvPr/>
        </p:nvSpPr>
        <p:spPr>
          <a:xfrm>
            <a:off x="4790113" y="1979372"/>
            <a:ext cx="3345788" cy="523220"/>
          </a:xfrm>
          <a:prstGeom prst="rect">
            <a:avLst/>
          </a:prstGeom>
          <a:noFill/>
        </p:spPr>
        <p:txBody>
          <a:bodyPr wrap="none" rtlCol="0">
            <a:spAutoFit/>
          </a:bodyPr>
          <a:lstStyle/>
          <a:p>
            <a:r>
              <a:rPr lang="de-DE" sz="2800" dirty="0">
                <a:solidFill>
                  <a:srgbClr val="005FA9"/>
                </a:solidFill>
                <a:latin typeface="+mj-lt"/>
              </a:rPr>
              <a:t>Einspeisevergütung</a:t>
            </a:r>
          </a:p>
        </p:txBody>
      </p:sp>
      <p:sp>
        <p:nvSpPr>
          <p:cNvPr id="6" name="Textfeld 5">
            <a:extLst>
              <a:ext uri="{FF2B5EF4-FFF2-40B4-BE49-F238E27FC236}">
                <a16:creationId xmlns:a16="http://schemas.microsoft.com/office/drawing/2014/main" id="{1AA088E5-D567-0328-6A99-47C5961E5D15}"/>
              </a:ext>
            </a:extLst>
          </p:cNvPr>
          <p:cNvSpPr txBox="1"/>
          <p:nvPr/>
        </p:nvSpPr>
        <p:spPr>
          <a:xfrm>
            <a:off x="6202448" y="2684554"/>
            <a:ext cx="2618024" cy="461665"/>
          </a:xfrm>
          <a:prstGeom prst="rect">
            <a:avLst/>
          </a:prstGeom>
          <a:noFill/>
        </p:spPr>
        <p:txBody>
          <a:bodyPr wrap="none" rtlCol="0">
            <a:spAutoFit/>
          </a:bodyPr>
          <a:lstStyle/>
          <a:p>
            <a:r>
              <a:rPr lang="de-DE" sz="2400" dirty="0">
                <a:solidFill>
                  <a:srgbClr val="1F4B56"/>
                </a:solidFill>
                <a:latin typeface="+mj-lt"/>
              </a:rPr>
              <a:t>Abnahmegarantie</a:t>
            </a:r>
          </a:p>
        </p:txBody>
      </p:sp>
      <p:sp>
        <p:nvSpPr>
          <p:cNvPr id="7" name="Textfeld 6">
            <a:extLst>
              <a:ext uri="{FF2B5EF4-FFF2-40B4-BE49-F238E27FC236}">
                <a16:creationId xmlns:a16="http://schemas.microsoft.com/office/drawing/2014/main" id="{17B67FB6-0780-687B-E1BE-AFBF7641DF4E}"/>
              </a:ext>
            </a:extLst>
          </p:cNvPr>
          <p:cNvSpPr txBox="1"/>
          <p:nvPr/>
        </p:nvSpPr>
        <p:spPr>
          <a:xfrm>
            <a:off x="945970" y="3986243"/>
            <a:ext cx="2056973" cy="646331"/>
          </a:xfrm>
          <a:prstGeom prst="rect">
            <a:avLst/>
          </a:prstGeom>
          <a:noFill/>
        </p:spPr>
        <p:txBody>
          <a:bodyPr wrap="none" rtlCol="0">
            <a:spAutoFit/>
          </a:bodyPr>
          <a:lstStyle/>
          <a:p>
            <a:r>
              <a:rPr lang="de-DE" sz="3600" dirty="0">
                <a:solidFill>
                  <a:srgbClr val="1F4B56"/>
                </a:solidFill>
                <a:latin typeface="+mj-lt"/>
              </a:rPr>
              <a:t>Darlehen</a:t>
            </a:r>
          </a:p>
        </p:txBody>
      </p:sp>
      <p:sp>
        <p:nvSpPr>
          <p:cNvPr id="8" name="Textfeld 7">
            <a:extLst>
              <a:ext uri="{FF2B5EF4-FFF2-40B4-BE49-F238E27FC236}">
                <a16:creationId xmlns:a16="http://schemas.microsoft.com/office/drawing/2014/main" id="{A3E71BB6-DCAB-D22A-14DC-818ED1D6E2D4}"/>
              </a:ext>
            </a:extLst>
          </p:cNvPr>
          <p:cNvSpPr txBox="1"/>
          <p:nvPr/>
        </p:nvSpPr>
        <p:spPr>
          <a:xfrm>
            <a:off x="2209225" y="3385904"/>
            <a:ext cx="1657826" cy="553998"/>
          </a:xfrm>
          <a:prstGeom prst="rect">
            <a:avLst/>
          </a:prstGeom>
          <a:noFill/>
        </p:spPr>
        <p:txBody>
          <a:bodyPr wrap="none" rtlCol="0">
            <a:spAutoFit/>
          </a:bodyPr>
          <a:lstStyle/>
          <a:p>
            <a:r>
              <a:rPr lang="de-DE" sz="3000" dirty="0">
                <a:solidFill>
                  <a:srgbClr val="1F4B56"/>
                </a:solidFill>
                <a:latin typeface="+mj-lt"/>
              </a:rPr>
              <a:t>Garantie</a:t>
            </a:r>
          </a:p>
        </p:txBody>
      </p:sp>
      <p:sp>
        <p:nvSpPr>
          <p:cNvPr id="24" name="Textfeld 23">
            <a:extLst>
              <a:ext uri="{FF2B5EF4-FFF2-40B4-BE49-F238E27FC236}">
                <a16:creationId xmlns:a16="http://schemas.microsoft.com/office/drawing/2014/main" id="{1999162C-44CB-C467-13B6-41F176D42B7E}"/>
              </a:ext>
            </a:extLst>
          </p:cNvPr>
          <p:cNvSpPr txBox="1"/>
          <p:nvPr/>
        </p:nvSpPr>
        <p:spPr>
          <a:xfrm>
            <a:off x="926903" y="1851670"/>
            <a:ext cx="2619628" cy="461665"/>
          </a:xfrm>
          <a:prstGeom prst="rect">
            <a:avLst/>
          </a:prstGeom>
          <a:noFill/>
        </p:spPr>
        <p:txBody>
          <a:bodyPr wrap="none" rtlCol="0">
            <a:spAutoFit/>
          </a:bodyPr>
          <a:lstStyle/>
          <a:p>
            <a:r>
              <a:rPr lang="de-DE" sz="2400" dirty="0">
                <a:solidFill>
                  <a:srgbClr val="1F4B56"/>
                </a:solidFill>
                <a:latin typeface="+mj-lt"/>
              </a:rPr>
              <a:t>Kapitalbeteiligung</a:t>
            </a:r>
          </a:p>
        </p:txBody>
      </p:sp>
      <p:sp>
        <p:nvSpPr>
          <p:cNvPr id="25" name="Textfeld 24">
            <a:extLst>
              <a:ext uri="{FF2B5EF4-FFF2-40B4-BE49-F238E27FC236}">
                <a16:creationId xmlns:a16="http://schemas.microsoft.com/office/drawing/2014/main" id="{A71DD1CB-E0AC-CD79-F875-3EE8C24F0E97}"/>
              </a:ext>
            </a:extLst>
          </p:cNvPr>
          <p:cNvSpPr txBox="1"/>
          <p:nvPr/>
        </p:nvSpPr>
        <p:spPr>
          <a:xfrm>
            <a:off x="5096567" y="3338293"/>
            <a:ext cx="1838965" cy="507831"/>
          </a:xfrm>
          <a:prstGeom prst="rect">
            <a:avLst/>
          </a:prstGeom>
          <a:noFill/>
        </p:spPr>
        <p:txBody>
          <a:bodyPr wrap="none" rtlCol="0">
            <a:spAutoFit/>
          </a:bodyPr>
          <a:lstStyle/>
          <a:p>
            <a:r>
              <a:rPr lang="de-DE" sz="2700" dirty="0">
                <a:solidFill>
                  <a:srgbClr val="1F4B56"/>
                </a:solidFill>
                <a:latin typeface="+mj-lt"/>
              </a:rPr>
              <a:t>Bürgschaft</a:t>
            </a:r>
            <a:endParaRPr lang="de-DE" sz="3000" dirty="0">
              <a:solidFill>
                <a:srgbClr val="1F4B56"/>
              </a:solidFill>
              <a:latin typeface="+mj-lt"/>
            </a:endParaRPr>
          </a:p>
        </p:txBody>
      </p:sp>
      <p:sp>
        <p:nvSpPr>
          <p:cNvPr id="26" name="Textfeld 25">
            <a:extLst>
              <a:ext uri="{FF2B5EF4-FFF2-40B4-BE49-F238E27FC236}">
                <a16:creationId xmlns:a16="http://schemas.microsoft.com/office/drawing/2014/main" id="{32AB4326-48FE-79B7-3F3A-2BEB91CE36AB}"/>
              </a:ext>
            </a:extLst>
          </p:cNvPr>
          <p:cNvSpPr txBox="1"/>
          <p:nvPr/>
        </p:nvSpPr>
        <p:spPr>
          <a:xfrm>
            <a:off x="1500812" y="2502535"/>
            <a:ext cx="2653290" cy="784830"/>
          </a:xfrm>
          <a:prstGeom prst="rect">
            <a:avLst/>
          </a:prstGeom>
          <a:noFill/>
        </p:spPr>
        <p:txBody>
          <a:bodyPr wrap="none" rtlCol="0">
            <a:spAutoFit/>
          </a:bodyPr>
          <a:lstStyle/>
          <a:p>
            <a:r>
              <a:rPr lang="de-DE" sz="4500" dirty="0">
                <a:solidFill>
                  <a:srgbClr val="FF0000"/>
                </a:solidFill>
                <a:latin typeface="+mj-lt"/>
              </a:rPr>
              <a:t>Zuschuss</a:t>
            </a:r>
            <a:endParaRPr lang="de-DE" sz="5400" dirty="0">
              <a:solidFill>
                <a:srgbClr val="FF0000"/>
              </a:solidFill>
              <a:latin typeface="+mj-lt"/>
            </a:endParaRPr>
          </a:p>
        </p:txBody>
      </p:sp>
      <p:sp>
        <p:nvSpPr>
          <p:cNvPr id="9" name="Datumsplatzhalter 8">
            <a:extLst>
              <a:ext uri="{FF2B5EF4-FFF2-40B4-BE49-F238E27FC236}">
                <a16:creationId xmlns:a16="http://schemas.microsoft.com/office/drawing/2014/main" id="{ACA123AE-9955-0CED-35E8-4819B26F069A}"/>
              </a:ext>
            </a:extLst>
          </p:cNvPr>
          <p:cNvSpPr>
            <a:spLocks noGrp="1"/>
          </p:cNvSpPr>
          <p:nvPr>
            <p:ph type="dt" sz="half" idx="2"/>
          </p:nvPr>
        </p:nvSpPr>
        <p:spPr/>
        <p:txBody>
          <a:bodyPr/>
          <a:lstStyle/>
          <a:p>
            <a:r>
              <a:rPr lang="de-DE"/>
              <a:t>15.03.2023</a:t>
            </a:r>
            <a:endParaRPr lang="de-DE" dirty="0"/>
          </a:p>
        </p:txBody>
      </p:sp>
      <p:sp>
        <p:nvSpPr>
          <p:cNvPr id="10" name="Fußzeilenplatzhalter 9">
            <a:extLst>
              <a:ext uri="{FF2B5EF4-FFF2-40B4-BE49-F238E27FC236}">
                <a16:creationId xmlns:a16="http://schemas.microsoft.com/office/drawing/2014/main" id="{097BC82C-6F50-D0A1-BB0A-CCFB88978829}"/>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11" name="Foliennummernplatzhalter 10">
            <a:extLst>
              <a:ext uri="{FF2B5EF4-FFF2-40B4-BE49-F238E27FC236}">
                <a16:creationId xmlns:a16="http://schemas.microsoft.com/office/drawing/2014/main" id="{933D0C9F-110D-B6BE-1DF0-DB107A114B9C}"/>
              </a:ext>
            </a:extLst>
          </p:cNvPr>
          <p:cNvSpPr>
            <a:spLocks noGrp="1"/>
          </p:cNvSpPr>
          <p:nvPr>
            <p:ph type="sldNum" sz="quarter" idx="4"/>
          </p:nvPr>
        </p:nvSpPr>
        <p:spPr/>
        <p:txBody>
          <a:bodyPr/>
          <a:lstStyle/>
          <a:p>
            <a:fld id="{451AA64C-E0B0-46F1-8CD3-03730F1A5CF9}" type="slidenum">
              <a:rPr lang="de-DE" smtClean="0"/>
              <a:pPr/>
              <a:t>10</a:t>
            </a:fld>
            <a:endParaRPr lang="de-DE" dirty="0"/>
          </a:p>
        </p:txBody>
      </p:sp>
    </p:spTree>
    <p:extLst>
      <p:ext uri="{BB962C8B-B14F-4D97-AF65-F5344CB8AC3E}">
        <p14:creationId xmlns:p14="http://schemas.microsoft.com/office/powerpoint/2010/main" val="3260541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Begriffe im Beihilfekontext</a:t>
            </a:r>
          </a:p>
        </p:txBody>
      </p:sp>
      <p:sp>
        <p:nvSpPr>
          <p:cNvPr id="4" name="Textplatzhalter 3"/>
          <p:cNvSpPr>
            <a:spLocks noGrp="1"/>
          </p:cNvSpPr>
          <p:nvPr>
            <p:ph type="body" sz="quarter" idx="10"/>
          </p:nvPr>
        </p:nvSpPr>
        <p:spPr/>
        <p:txBody>
          <a:bodyPr/>
          <a:lstStyle/>
          <a:p>
            <a:r>
              <a:rPr lang="de-DE" dirty="0"/>
              <a:t>Förderphasen und Fördergegenstand</a:t>
            </a:r>
            <a:endParaRPr lang="de-DE" i="1" dirty="0"/>
          </a:p>
        </p:txBody>
      </p:sp>
      <p:sp>
        <p:nvSpPr>
          <p:cNvPr id="9" name="Datumsplatzhalter 8">
            <a:extLst>
              <a:ext uri="{FF2B5EF4-FFF2-40B4-BE49-F238E27FC236}">
                <a16:creationId xmlns:a16="http://schemas.microsoft.com/office/drawing/2014/main" id="{ACA123AE-9955-0CED-35E8-4819B26F069A}"/>
              </a:ext>
            </a:extLst>
          </p:cNvPr>
          <p:cNvSpPr>
            <a:spLocks noGrp="1"/>
          </p:cNvSpPr>
          <p:nvPr>
            <p:ph type="dt" sz="half" idx="2"/>
          </p:nvPr>
        </p:nvSpPr>
        <p:spPr/>
        <p:txBody>
          <a:bodyPr/>
          <a:lstStyle/>
          <a:p>
            <a:r>
              <a:rPr lang="de-DE"/>
              <a:t>15.03.2023</a:t>
            </a:r>
            <a:endParaRPr lang="de-DE" dirty="0"/>
          </a:p>
        </p:txBody>
      </p:sp>
      <p:sp>
        <p:nvSpPr>
          <p:cNvPr id="10" name="Fußzeilenplatzhalter 9">
            <a:extLst>
              <a:ext uri="{FF2B5EF4-FFF2-40B4-BE49-F238E27FC236}">
                <a16:creationId xmlns:a16="http://schemas.microsoft.com/office/drawing/2014/main" id="{097BC82C-6F50-D0A1-BB0A-CCFB88978829}"/>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11" name="Foliennummernplatzhalter 10">
            <a:extLst>
              <a:ext uri="{FF2B5EF4-FFF2-40B4-BE49-F238E27FC236}">
                <a16:creationId xmlns:a16="http://schemas.microsoft.com/office/drawing/2014/main" id="{933D0C9F-110D-B6BE-1DF0-DB107A114B9C}"/>
              </a:ext>
            </a:extLst>
          </p:cNvPr>
          <p:cNvSpPr>
            <a:spLocks noGrp="1"/>
          </p:cNvSpPr>
          <p:nvPr>
            <p:ph type="sldNum" sz="quarter" idx="4"/>
          </p:nvPr>
        </p:nvSpPr>
        <p:spPr/>
        <p:txBody>
          <a:bodyPr/>
          <a:lstStyle/>
          <a:p>
            <a:fld id="{451AA64C-E0B0-46F1-8CD3-03730F1A5CF9}" type="slidenum">
              <a:rPr lang="de-DE" smtClean="0"/>
              <a:pPr/>
              <a:t>11</a:t>
            </a:fld>
            <a:endParaRPr lang="de-DE" dirty="0"/>
          </a:p>
        </p:txBody>
      </p:sp>
      <p:grpSp>
        <p:nvGrpSpPr>
          <p:cNvPr id="12" name="Gruppieren 11">
            <a:extLst>
              <a:ext uri="{FF2B5EF4-FFF2-40B4-BE49-F238E27FC236}">
                <a16:creationId xmlns:a16="http://schemas.microsoft.com/office/drawing/2014/main" id="{7D3A0AEE-0D2B-70AA-E0AF-99798E4F9748}"/>
              </a:ext>
            </a:extLst>
          </p:cNvPr>
          <p:cNvGrpSpPr/>
          <p:nvPr/>
        </p:nvGrpSpPr>
        <p:grpSpPr>
          <a:xfrm>
            <a:off x="1085851" y="1734064"/>
            <a:ext cx="7179469" cy="837685"/>
            <a:chOff x="1447801" y="2415100"/>
            <a:chExt cx="9572625" cy="1246914"/>
          </a:xfrm>
        </p:grpSpPr>
        <p:sp>
          <p:nvSpPr>
            <p:cNvPr id="13" name="Richtungspfeil 17">
              <a:extLst>
                <a:ext uri="{FF2B5EF4-FFF2-40B4-BE49-F238E27FC236}">
                  <a16:creationId xmlns:a16="http://schemas.microsoft.com/office/drawing/2014/main" id="{FF8C54DD-0098-C2EA-9174-8F456D66C951}"/>
                </a:ext>
              </a:extLst>
            </p:cNvPr>
            <p:cNvSpPr/>
            <p:nvPr/>
          </p:nvSpPr>
          <p:spPr>
            <a:xfrm>
              <a:off x="8391526" y="2415100"/>
              <a:ext cx="2628900" cy="1235802"/>
            </a:xfrm>
            <a:prstGeom prst="homePlate">
              <a:avLst/>
            </a:prstGeom>
            <a:solidFill>
              <a:schemeClr val="bg1"/>
            </a:solidFill>
            <a:ln w="41275">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rgbClr val="144393"/>
                  </a:solidFill>
                </a:rPr>
                <a:t> Investition</a:t>
              </a:r>
            </a:p>
          </p:txBody>
        </p:sp>
        <p:sp>
          <p:nvSpPr>
            <p:cNvPr id="14" name="Richtungspfeil 16">
              <a:extLst>
                <a:ext uri="{FF2B5EF4-FFF2-40B4-BE49-F238E27FC236}">
                  <a16:creationId xmlns:a16="http://schemas.microsoft.com/office/drawing/2014/main" id="{40DD3550-DE1B-0B51-ECED-886F108A1DB2}"/>
                </a:ext>
              </a:extLst>
            </p:cNvPr>
            <p:cNvSpPr/>
            <p:nvPr/>
          </p:nvSpPr>
          <p:spPr>
            <a:xfrm>
              <a:off x="6096001" y="2424625"/>
              <a:ext cx="2628900" cy="1235802"/>
            </a:xfrm>
            <a:prstGeom prst="homePlate">
              <a:avLst/>
            </a:prstGeom>
            <a:solidFill>
              <a:schemeClr val="bg1"/>
            </a:solidFill>
            <a:ln w="41275">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rgbClr val="144393"/>
                  </a:solidFill>
                </a:rPr>
                <a:t>   Demonstration</a:t>
              </a:r>
            </a:p>
          </p:txBody>
        </p:sp>
        <p:sp>
          <p:nvSpPr>
            <p:cNvPr id="15" name="Richtungspfeil 15">
              <a:extLst>
                <a:ext uri="{FF2B5EF4-FFF2-40B4-BE49-F238E27FC236}">
                  <a16:creationId xmlns:a16="http://schemas.microsoft.com/office/drawing/2014/main" id="{230703D8-3506-60CA-FE35-8ABAD1A7ED0D}"/>
                </a:ext>
              </a:extLst>
            </p:cNvPr>
            <p:cNvSpPr/>
            <p:nvPr/>
          </p:nvSpPr>
          <p:spPr>
            <a:xfrm>
              <a:off x="3781426" y="2424625"/>
              <a:ext cx="2628900" cy="1235802"/>
            </a:xfrm>
            <a:prstGeom prst="homePlate">
              <a:avLst/>
            </a:prstGeom>
            <a:solidFill>
              <a:schemeClr val="bg1"/>
            </a:solidFill>
            <a:ln w="41275">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rgbClr val="144393"/>
                  </a:solidFill>
                </a:rPr>
                <a:t>Angewandte</a:t>
              </a:r>
              <a:br>
                <a:rPr lang="de-DE" sz="1350" dirty="0">
                  <a:solidFill>
                    <a:srgbClr val="144393"/>
                  </a:solidFill>
                </a:rPr>
              </a:br>
              <a:r>
                <a:rPr lang="de-DE" sz="1350" dirty="0">
                  <a:solidFill>
                    <a:srgbClr val="144393"/>
                  </a:solidFill>
                </a:rPr>
                <a:t>Forschung</a:t>
              </a:r>
              <a:br>
                <a:rPr lang="de-DE" sz="1350" dirty="0">
                  <a:solidFill>
                    <a:srgbClr val="144393"/>
                  </a:solidFill>
                </a:rPr>
              </a:br>
              <a:r>
                <a:rPr lang="de-DE" sz="1350" dirty="0">
                  <a:solidFill>
                    <a:srgbClr val="144393"/>
                  </a:solidFill>
                </a:rPr>
                <a:t>Entwicklung</a:t>
              </a:r>
            </a:p>
          </p:txBody>
        </p:sp>
        <p:sp>
          <p:nvSpPr>
            <p:cNvPr id="16" name="Richtungspfeil 2">
              <a:extLst>
                <a:ext uri="{FF2B5EF4-FFF2-40B4-BE49-F238E27FC236}">
                  <a16:creationId xmlns:a16="http://schemas.microsoft.com/office/drawing/2014/main" id="{B03FFF76-A90A-09D2-0F83-4B327CE6DC4A}"/>
                </a:ext>
              </a:extLst>
            </p:cNvPr>
            <p:cNvSpPr/>
            <p:nvPr/>
          </p:nvSpPr>
          <p:spPr>
            <a:xfrm>
              <a:off x="1447801" y="2426212"/>
              <a:ext cx="2628900" cy="1235802"/>
            </a:xfrm>
            <a:prstGeom prst="homePlate">
              <a:avLst/>
            </a:prstGeom>
            <a:solidFill>
              <a:schemeClr val="bg1"/>
            </a:solidFill>
            <a:ln w="41275">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rgbClr val="144393"/>
                  </a:solidFill>
                </a:rPr>
                <a:t>Grundlagen-forschung</a:t>
              </a:r>
            </a:p>
          </p:txBody>
        </p:sp>
      </p:grpSp>
      <p:sp>
        <p:nvSpPr>
          <p:cNvPr id="18" name="Textfeld 17">
            <a:extLst>
              <a:ext uri="{FF2B5EF4-FFF2-40B4-BE49-F238E27FC236}">
                <a16:creationId xmlns:a16="http://schemas.microsoft.com/office/drawing/2014/main" id="{9F408915-68C9-5D22-39AD-A67E569411DA}"/>
              </a:ext>
            </a:extLst>
          </p:cNvPr>
          <p:cNvSpPr txBox="1"/>
          <p:nvPr/>
        </p:nvSpPr>
        <p:spPr>
          <a:xfrm>
            <a:off x="1014413" y="4247198"/>
            <a:ext cx="2627707" cy="507831"/>
          </a:xfrm>
          <a:prstGeom prst="rect">
            <a:avLst/>
          </a:prstGeom>
          <a:noFill/>
        </p:spPr>
        <p:txBody>
          <a:bodyPr wrap="none" rtlCol="0">
            <a:spAutoFit/>
          </a:bodyPr>
          <a:lstStyle/>
          <a:p>
            <a:r>
              <a:rPr lang="de-DE" sz="1350" dirty="0"/>
              <a:t>100 % Zuschuss</a:t>
            </a:r>
          </a:p>
          <a:p>
            <a:r>
              <a:rPr lang="de-DE" sz="1350" dirty="0"/>
              <a:t>für projektspezifische Ausgaben</a:t>
            </a:r>
          </a:p>
        </p:txBody>
      </p:sp>
      <p:sp>
        <p:nvSpPr>
          <p:cNvPr id="19" name="Textfeld 18">
            <a:extLst>
              <a:ext uri="{FF2B5EF4-FFF2-40B4-BE49-F238E27FC236}">
                <a16:creationId xmlns:a16="http://schemas.microsoft.com/office/drawing/2014/main" id="{89BD64D5-94CD-3E50-F6E0-F7E0E459C2FD}"/>
              </a:ext>
            </a:extLst>
          </p:cNvPr>
          <p:cNvSpPr txBox="1"/>
          <p:nvPr/>
        </p:nvSpPr>
        <p:spPr>
          <a:xfrm>
            <a:off x="4968241" y="4254342"/>
            <a:ext cx="3330710" cy="507831"/>
          </a:xfrm>
          <a:prstGeom prst="rect">
            <a:avLst/>
          </a:prstGeom>
          <a:noFill/>
        </p:spPr>
        <p:txBody>
          <a:bodyPr wrap="square" rtlCol="0">
            <a:spAutoFit/>
          </a:bodyPr>
          <a:lstStyle/>
          <a:p>
            <a:pPr algn="r"/>
            <a:r>
              <a:rPr lang="de-DE" sz="1350" dirty="0"/>
              <a:t>Darlehen</a:t>
            </a:r>
          </a:p>
          <a:p>
            <a:pPr algn="r"/>
            <a:r>
              <a:rPr lang="de-DE" sz="1350" dirty="0"/>
              <a:t>z. B. zinsvergünstigt oder nachrangig</a:t>
            </a:r>
          </a:p>
        </p:txBody>
      </p:sp>
      <p:grpSp>
        <p:nvGrpSpPr>
          <p:cNvPr id="20" name="Gruppieren 19">
            <a:extLst>
              <a:ext uri="{FF2B5EF4-FFF2-40B4-BE49-F238E27FC236}">
                <a16:creationId xmlns:a16="http://schemas.microsoft.com/office/drawing/2014/main" id="{54204678-46CA-28D5-B8A5-936017646EE3}"/>
              </a:ext>
            </a:extLst>
          </p:cNvPr>
          <p:cNvGrpSpPr/>
          <p:nvPr/>
        </p:nvGrpSpPr>
        <p:grpSpPr>
          <a:xfrm>
            <a:off x="968692" y="2856758"/>
            <a:ext cx="7296628" cy="795112"/>
            <a:chOff x="1291589" y="3501226"/>
            <a:chExt cx="9728837" cy="1060148"/>
          </a:xfrm>
        </p:grpSpPr>
        <p:cxnSp>
          <p:nvCxnSpPr>
            <p:cNvPr id="21" name="Gerader Verbinder 20">
              <a:extLst>
                <a:ext uri="{FF2B5EF4-FFF2-40B4-BE49-F238E27FC236}">
                  <a16:creationId xmlns:a16="http://schemas.microsoft.com/office/drawing/2014/main" id="{673C3669-7423-B53B-1BF3-713FC4FBD351}"/>
                </a:ext>
              </a:extLst>
            </p:cNvPr>
            <p:cNvCxnSpPr/>
            <p:nvPr/>
          </p:nvCxnSpPr>
          <p:spPr>
            <a:xfrm>
              <a:off x="1463039" y="3833702"/>
              <a:ext cx="0" cy="72000"/>
            </a:xfrm>
            <a:prstGeom prst="line">
              <a:avLst/>
            </a:prstGeom>
            <a:ln w="44450">
              <a:solidFill>
                <a:srgbClr val="98999D"/>
              </a:solidFill>
            </a:ln>
          </p:spPr>
          <p:style>
            <a:lnRef idx="1">
              <a:schemeClr val="accent1"/>
            </a:lnRef>
            <a:fillRef idx="0">
              <a:schemeClr val="accent1"/>
            </a:fillRef>
            <a:effectRef idx="0">
              <a:schemeClr val="accent1"/>
            </a:effectRef>
            <a:fontRef idx="minor">
              <a:schemeClr val="tx1"/>
            </a:fontRef>
          </p:style>
        </p:cxnSp>
        <p:sp>
          <p:nvSpPr>
            <p:cNvPr id="22" name="Pfeil nach links 12">
              <a:extLst>
                <a:ext uri="{FF2B5EF4-FFF2-40B4-BE49-F238E27FC236}">
                  <a16:creationId xmlns:a16="http://schemas.microsoft.com/office/drawing/2014/main" id="{65833734-A419-7341-F156-749470F1FBC5}"/>
                </a:ext>
              </a:extLst>
            </p:cNvPr>
            <p:cNvSpPr/>
            <p:nvPr/>
          </p:nvSpPr>
          <p:spPr>
            <a:xfrm rot="10800000">
              <a:off x="1447799" y="3815075"/>
              <a:ext cx="9572626" cy="338899"/>
            </a:xfrm>
            <a:prstGeom prst="leftArrow">
              <a:avLst>
                <a:gd name="adj1" fmla="val 44566"/>
                <a:gd name="adj2" fmla="val 192183"/>
              </a:avLst>
            </a:prstGeom>
            <a:gradFill flip="none" rotWithShape="1">
              <a:gsLst>
                <a:gs pos="0">
                  <a:srgbClr val="999A9E"/>
                </a:gs>
                <a:gs pos="98000">
                  <a:srgbClr val="EEEDF3"/>
                </a:gs>
                <a:gs pos="36000">
                  <a:srgbClr val="D3D3DB"/>
                </a:gs>
              </a:gsLst>
              <a:lin ang="0" scaled="0"/>
              <a:tileRect/>
            </a:grad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solidFill>
                  <a:srgbClr val="1F4B56"/>
                </a:solidFill>
              </a:endParaRPr>
            </a:p>
          </p:txBody>
        </p:sp>
        <p:sp>
          <p:nvSpPr>
            <p:cNvPr id="23" name="Textfeld 22">
              <a:extLst>
                <a:ext uri="{FF2B5EF4-FFF2-40B4-BE49-F238E27FC236}">
                  <a16:creationId xmlns:a16="http://schemas.microsoft.com/office/drawing/2014/main" id="{2B256B07-EF06-7E42-B341-6388149AE253}"/>
                </a:ext>
              </a:extLst>
            </p:cNvPr>
            <p:cNvSpPr txBox="1"/>
            <p:nvPr/>
          </p:nvSpPr>
          <p:spPr>
            <a:xfrm>
              <a:off x="1447800" y="4068932"/>
              <a:ext cx="9572626" cy="492442"/>
            </a:xfrm>
            <a:prstGeom prst="rect">
              <a:avLst/>
            </a:prstGeom>
            <a:noFill/>
          </p:spPr>
          <p:txBody>
            <a:bodyPr wrap="square" rtlCol="0">
              <a:spAutoFit/>
            </a:bodyPr>
            <a:lstStyle/>
            <a:p>
              <a:pPr algn="ctr"/>
              <a:r>
                <a:rPr lang="de-DE" b="1" dirty="0"/>
                <a:t>TRL</a:t>
              </a:r>
              <a:r>
                <a:rPr lang="de-DE" sz="1350" dirty="0"/>
                <a:t>  Technologie-Reifegrad </a:t>
              </a:r>
              <a:r>
                <a:rPr lang="de-DE" sz="1350" i="1" dirty="0"/>
                <a:t>(</a:t>
              </a:r>
              <a:r>
                <a:rPr lang="de-DE" sz="1350" b="1" i="1" dirty="0"/>
                <a:t>T</a:t>
              </a:r>
              <a:r>
                <a:rPr lang="de-DE" sz="1350" i="1" dirty="0"/>
                <a:t>echnology </a:t>
              </a:r>
              <a:r>
                <a:rPr lang="de-DE" sz="1350" b="1" i="1" dirty="0"/>
                <a:t>R</a:t>
              </a:r>
              <a:r>
                <a:rPr lang="de-DE" sz="1350" i="1" dirty="0"/>
                <a:t>eadiness </a:t>
              </a:r>
              <a:r>
                <a:rPr lang="de-DE" sz="1350" b="1" i="1" dirty="0"/>
                <a:t>L</a:t>
              </a:r>
              <a:r>
                <a:rPr lang="de-DE" sz="1350" i="1" dirty="0"/>
                <a:t>evel)</a:t>
              </a:r>
              <a:endParaRPr lang="de-DE" sz="1350" dirty="0"/>
            </a:p>
          </p:txBody>
        </p:sp>
        <p:cxnSp>
          <p:nvCxnSpPr>
            <p:cNvPr id="27" name="Gerader Verbinder 26">
              <a:extLst>
                <a:ext uri="{FF2B5EF4-FFF2-40B4-BE49-F238E27FC236}">
                  <a16:creationId xmlns:a16="http://schemas.microsoft.com/office/drawing/2014/main" id="{755DCB65-E10A-6BE2-FC2E-C865FD1A92BF}"/>
                </a:ext>
              </a:extLst>
            </p:cNvPr>
            <p:cNvCxnSpPr/>
            <p:nvPr/>
          </p:nvCxnSpPr>
          <p:spPr>
            <a:xfrm>
              <a:off x="3799839" y="3834000"/>
              <a:ext cx="0" cy="72000"/>
            </a:xfrm>
            <a:prstGeom prst="line">
              <a:avLst/>
            </a:prstGeom>
            <a:ln w="44450">
              <a:solidFill>
                <a:srgbClr val="98999D"/>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1BDE9EA3-F104-6A5D-3847-21677F14DE4B}"/>
                </a:ext>
              </a:extLst>
            </p:cNvPr>
            <p:cNvCxnSpPr/>
            <p:nvPr/>
          </p:nvCxnSpPr>
          <p:spPr>
            <a:xfrm>
              <a:off x="7222489" y="3834000"/>
              <a:ext cx="0" cy="72000"/>
            </a:xfrm>
            <a:prstGeom prst="line">
              <a:avLst/>
            </a:prstGeom>
            <a:ln w="44450">
              <a:solidFill>
                <a:srgbClr val="98999D"/>
              </a:solidFill>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F6F10989-62BC-1287-7370-5FCB78639B16}"/>
                </a:ext>
              </a:extLst>
            </p:cNvPr>
            <p:cNvCxnSpPr/>
            <p:nvPr/>
          </p:nvCxnSpPr>
          <p:spPr>
            <a:xfrm>
              <a:off x="9292589" y="3834000"/>
              <a:ext cx="0" cy="72000"/>
            </a:xfrm>
            <a:prstGeom prst="line">
              <a:avLst/>
            </a:prstGeom>
            <a:ln w="44450">
              <a:solidFill>
                <a:srgbClr val="98999D"/>
              </a:solidFill>
            </a:ln>
          </p:spPr>
          <p:style>
            <a:lnRef idx="1">
              <a:schemeClr val="accent1"/>
            </a:lnRef>
            <a:fillRef idx="0">
              <a:schemeClr val="accent1"/>
            </a:fillRef>
            <a:effectRef idx="0">
              <a:schemeClr val="accent1"/>
            </a:effectRef>
            <a:fontRef idx="minor">
              <a:schemeClr val="tx1"/>
            </a:fontRef>
          </p:style>
        </p:cxnSp>
        <p:sp>
          <p:nvSpPr>
            <p:cNvPr id="30" name="Textfeld 29">
              <a:extLst>
                <a:ext uri="{FF2B5EF4-FFF2-40B4-BE49-F238E27FC236}">
                  <a16:creationId xmlns:a16="http://schemas.microsoft.com/office/drawing/2014/main" id="{573883B9-1A93-5D57-B4B3-5FD11EE9A55D}"/>
                </a:ext>
              </a:extLst>
            </p:cNvPr>
            <p:cNvSpPr txBox="1"/>
            <p:nvPr/>
          </p:nvSpPr>
          <p:spPr>
            <a:xfrm>
              <a:off x="1291589" y="3506789"/>
              <a:ext cx="389424" cy="430886"/>
            </a:xfrm>
            <a:prstGeom prst="rect">
              <a:avLst/>
            </a:prstGeom>
            <a:noFill/>
          </p:spPr>
          <p:txBody>
            <a:bodyPr wrap="none" rtlCol="0">
              <a:spAutoFit/>
            </a:bodyPr>
            <a:lstStyle/>
            <a:p>
              <a:r>
                <a:rPr lang="de-DE" sz="1500" b="1" dirty="0">
                  <a:solidFill>
                    <a:srgbClr val="E41B21"/>
                  </a:solidFill>
                </a:rPr>
                <a:t>1</a:t>
              </a:r>
            </a:p>
          </p:txBody>
        </p:sp>
        <p:sp>
          <p:nvSpPr>
            <p:cNvPr id="31" name="Textfeld 30">
              <a:extLst>
                <a:ext uri="{FF2B5EF4-FFF2-40B4-BE49-F238E27FC236}">
                  <a16:creationId xmlns:a16="http://schemas.microsoft.com/office/drawing/2014/main" id="{EC4377E0-E89A-B76B-D213-2EB1198F4CF6}"/>
                </a:ext>
              </a:extLst>
            </p:cNvPr>
            <p:cNvSpPr txBox="1"/>
            <p:nvPr/>
          </p:nvSpPr>
          <p:spPr>
            <a:xfrm>
              <a:off x="9130355" y="3507577"/>
              <a:ext cx="389424" cy="430886"/>
            </a:xfrm>
            <a:prstGeom prst="rect">
              <a:avLst/>
            </a:prstGeom>
            <a:noFill/>
          </p:spPr>
          <p:txBody>
            <a:bodyPr wrap="none" rtlCol="0">
              <a:spAutoFit/>
            </a:bodyPr>
            <a:lstStyle/>
            <a:p>
              <a:r>
                <a:rPr lang="de-DE" sz="1500" b="1" dirty="0">
                  <a:solidFill>
                    <a:srgbClr val="E41B21"/>
                  </a:solidFill>
                </a:rPr>
                <a:t>9</a:t>
              </a:r>
            </a:p>
          </p:txBody>
        </p:sp>
        <p:sp>
          <p:nvSpPr>
            <p:cNvPr id="32" name="Textfeld 31">
              <a:extLst>
                <a:ext uri="{FF2B5EF4-FFF2-40B4-BE49-F238E27FC236}">
                  <a16:creationId xmlns:a16="http://schemas.microsoft.com/office/drawing/2014/main" id="{A84DE492-DC71-B725-AD6D-22E3714EBF1D}"/>
                </a:ext>
              </a:extLst>
            </p:cNvPr>
            <p:cNvSpPr txBox="1"/>
            <p:nvPr/>
          </p:nvSpPr>
          <p:spPr>
            <a:xfrm>
              <a:off x="7079305" y="3507577"/>
              <a:ext cx="389424" cy="430886"/>
            </a:xfrm>
            <a:prstGeom prst="rect">
              <a:avLst/>
            </a:prstGeom>
            <a:noFill/>
          </p:spPr>
          <p:txBody>
            <a:bodyPr wrap="none" rtlCol="0">
              <a:spAutoFit/>
            </a:bodyPr>
            <a:lstStyle/>
            <a:p>
              <a:r>
                <a:rPr lang="de-DE" sz="1500" b="1" dirty="0">
                  <a:solidFill>
                    <a:srgbClr val="E41B21"/>
                  </a:solidFill>
                </a:rPr>
                <a:t>7</a:t>
              </a:r>
            </a:p>
          </p:txBody>
        </p:sp>
        <p:cxnSp>
          <p:nvCxnSpPr>
            <p:cNvPr id="33" name="Gerader Verbinder 32">
              <a:extLst>
                <a:ext uri="{FF2B5EF4-FFF2-40B4-BE49-F238E27FC236}">
                  <a16:creationId xmlns:a16="http://schemas.microsoft.com/office/drawing/2014/main" id="{1B04DF43-AA23-5C94-0503-85A6519DAEAC}"/>
                </a:ext>
              </a:extLst>
            </p:cNvPr>
            <p:cNvCxnSpPr/>
            <p:nvPr/>
          </p:nvCxnSpPr>
          <p:spPr>
            <a:xfrm>
              <a:off x="5558789" y="3834000"/>
              <a:ext cx="0" cy="72000"/>
            </a:xfrm>
            <a:prstGeom prst="line">
              <a:avLst/>
            </a:prstGeom>
            <a:ln w="44450">
              <a:solidFill>
                <a:srgbClr val="98999D"/>
              </a:solidFill>
            </a:ln>
          </p:spPr>
          <p:style>
            <a:lnRef idx="1">
              <a:schemeClr val="accent1"/>
            </a:lnRef>
            <a:fillRef idx="0">
              <a:schemeClr val="accent1"/>
            </a:fillRef>
            <a:effectRef idx="0">
              <a:schemeClr val="accent1"/>
            </a:effectRef>
            <a:fontRef idx="minor">
              <a:schemeClr val="tx1"/>
            </a:fontRef>
          </p:style>
        </p:cxnSp>
        <p:sp>
          <p:nvSpPr>
            <p:cNvPr id="34" name="Textfeld 33">
              <a:extLst>
                <a:ext uri="{FF2B5EF4-FFF2-40B4-BE49-F238E27FC236}">
                  <a16:creationId xmlns:a16="http://schemas.microsoft.com/office/drawing/2014/main" id="{3F7BA00E-3B8C-4D93-8701-A2EA9228CC09}"/>
                </a:ext>
              </a:extLst>
            </p:cNvPr>
            <p:cNvSpPr txBox="1"/>
            <p:nvPr/>
          </p:nvSpPr>
          <p:spPr>
            <a:xfrm>
              <a:off x="5396556" y="3507577"/>
              <a:ext cx="389424" cy="430886"/>
            </a:xfrm>
            <a:prstGeom prst="rect">
              <a:avLst/>
            </a:prstGeom>
            <a:noFill/>
          </p:spPr>
          <p:txBody>
            <a:bodyPr wrap="none" rtlCol="0">
              <a:spAutoFit/>
            </a:bodyPr>
            <a:lstStyle/>
            <a:p>
              <a:r>
                <a:rPr lang="de-DE" sz="1500" b="1" dirty="0">
                  <a:solidFill>
                    <a:srgbClr val="E41B21"/>
                  </a:solidFill>
                </a:rPr>
                <a:t>5</a:t>
              </a:r>
            </a:p>
          </p:txBody>
        </p:sp>
        <p:sp>
          <p:nvSpPr>
            <p:cNvPr id="35" name="Textfeld 34">
              <a:extLst>
                <a:ext uri="{FF2B5EF4-FFF2-40B4-BE49-F238E27FC236}">
                  <a16:creationId xmlns:a16="http://schemas.microsoft.com/office/drawing/2014/main" id="{7A05CEE8-A81A-3468-0DB8-95A5756749BD}"/>
                </a:ext>
              </a:extLst>
            </p:cNvPr>
            <p:cNvSpPr txBox="1"/>
            <p:nvPr/>
          </p:nvSpPr>
          <p:spPr>
            <a:xfrm>
              <a:off x="3643956" y="3501226"/>
              <a:ext cx="389424" cy="430886"/>
            </a:xfrm>
            <a:prstGeom prst="rect">
              <a:avLst/>
            </a:prstGeom>
            <a:noFill/>
          </p:spPr>
          <p:txBody>
            <a:bodyPr wrap="none" rtlCol="0">
              <a:spAutoFit/>
            </a:bodyPr>
            <a:lstStyle/>
            <a:p>
              <a:r>
                <a:rPr lang="de-DE" sz="1500" b="1" dirty="0">
                  <a:solidFill>
                    <a:srgbClr val="E41B21"/>
                  </a:solidFill>
                </a:rPr>
                <a:t>4</a:t>
              </a:r>
            </a:p>
          </p:txBody>
        </p:sp>
      </p:grpSp>
      <p:sp>
        <p:nvSpPr>
          <p:cNvPr id="36" name="Pfeil nach links 12">
            <a:extLst>
              <a:ext uri="{FF2B5EF4-FFF2-40B4-BE49-F238E27FC236}">
                <a16:creationId xmlns:a16="http://schemas.microsoft.com/office/drawing/2014/main" id="{C4F82336-E851-0B4F-A6C9-AD445C473581}"/>
              </a:ext>
            </a:extLst>
          </p:cNvPr>
          <p:cNvSpPr/>
          <p:nvPr/>
        </p:nvSpPr>
        <p:spPr>
          <a:xfrm>
            <a:off x="1064938" y="3867894"/>
            <a:ext cx="7179470" cy="254175"/>
          </a:xfrm>
          <a:prstGeom prst="leftArrow">
            <a:avLst>
              <a:gd name="adj1" fmla="val 44566"/>
              <a:gd name="adj2" fmla="val 192183"/>
            </a:avLst>
          </a:prstGeom>
          <a:gradFill flip="none" rotWithShape="1">
            <a:gsLst>
              <a:gs pos="0">
                <a:srgbClr val="999A9E"/>
              </a:gs>
              <a:gs pos="98000">
                <a:srgbClr val="EEEDF3"/>
              </a:gs>
              <a:gs pos="36000">
                <a:srgbClr val="D3D3DB"/>
              </a:gs>
            </a:gsLst>
            <a:lin ang="0" scaled="0"/>
            <a:tileRect/>
          </a:gradFill>
          <a:ln>
            <a:solidFill>
              <a:srgbClr val="1092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solidFill>
                <a:srgbClr val="1F4B56"/>
              </a:solidFill>
            </a:endParaRPr>
          </a:p>
        </p:txBody>
      </p:sp>
      <p:sp>
        <p:nvSpPr>
          <p:cNvPr id="37" name="Textfeld 36">
            <a:extLst>
              <a:ext uri="{FF2B5EF4-FFF2-40B4-BE49-F238E27FC236}">
                <a16:creationId xmlns:a16="http://schemas.microsoft.com/office/drawing/2014/main" id="{DCF67055-79BA-B5B8-C361-9F9236FF11C9}"/>
              </a:ext>
            </a:extLst>
          </p:cNvPr>
          <p:cNvSpPr txBox="1"/>
          <p:nvPr/>
        </p:nvSpPr>
        <p:spPr>
          <a:xfrm>
            <a:off x="1098846" y="4110522"/>
            <a:ext cx="7179470" cy="307777"/>
          </a:xfrm>
          <a:prstGeom prst="rect">
            <a:avLst/>
          </a:prstGeom>
          <a:noFill/>
        </p:spPr>
        <p:txBody>
          <a:bodyPr wrap="square" rtlCol="0">
            <a:spAutoFit/>
          </a:bodyPr>
          <a:lstStyle/>
          <a:p>
            <a:pPr algn="ctr"/>
            <a:r>
              <a:rPr lang="de-DE" sz="1354" dirty="0"/>
              <a:t>Beihilfeintensität -</a:t>
            </a:r>
            <a:r>
              <a:rPr lang="de-DE" sz="1400" b="1" dirty="0"/>
              <a:t> FÖRDERSATZ</a:t>
            </a:r>
          </a:p>
        </p:txBody>
      </p:sp>
    </p:spTree>
    <p:extLst>
      <p:ext uri="{BB962C8B-B14F-4D97-AF65-F5344CB8AC3E}">
        <p14:creationId xmlns:p14="http://schemas.microsoft.com/office/powerpoint/2010/main" val="2255625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D5666-DE00-CEBD-5AC9-EE306709A6A0}"/>
              </a:ext>
            </a:extLst>
          </p:cNvPr>
          <p:cNvSpPr>
            <a:spLocks noGrp="1"/>
          </p:cNvSpPr>
          <p:nvPr>
            <p:ph type="title"/>
          </p:nvPr>
        </p:nvSpPr>
        <p:spPr/>
        <p:txBody>
          <a:bodyPr/>
          <a:lstStyle/>
          <a:p>
            <a:r>
              <a:rPr lang="de-DE" dirty="0"/>
              <a:t>Begriffe im Beihilfekontext</a:t>
            </a:r>
          </a:p>
        </p:txBody>
      </p:sp>
      <p:sp>
        <p:nvSpPr>
          <p:cNvPr id="7" name="Textplatzhalter 6">
            <a:extLst>
              <a:ext uri="{FF2B5EF4-FFF2-40B4-BE49-F238E27FC236}">
                <a16:creationId xmlns:a16="http://schemas.microsoft.com/office/drawing/2014/main" id="{2270406A-0EF6-0210-9F6B-E9EC6F478BFA}"/>
              </a:ext>
            </a:extLst>
          </p:cNvPr>
          <p:cNvSpPr>
            <a:spLocks noGrp="1"/>
          </p:cNvSpPr>
          <p:nvPr>
            <p:ph type="body" sz="quarter" idx="10"/>
          </p:nvPr>
        </p:nvSpPr>
        <p:spPr/>
        <p:txBody>
          <a:bodyPr/>
          <a:lstStyle/>
          <a:p>
            <a:r>
              <a:rPr lang="de-DE" dirty="0"/>
              <a:t>Definitionen</a:t>
            </a:r>
          </a:p>
        </p:txBody>
      </p:sp>
      <p:sp>
        <p:nvSpPr>
          <p:cNvPr id="3" name="Datumsplatzhalter 2">
            <a:extLst>
              <a:ext uri="{FF2B5EF4-FFF2-40B4-BE49-F238E27FC236}">
                <a16:creationId xmlns:a16="http://schemas.microsoft.com/office/drawing/2014/main" id="{201E3D22-F67D-C1D4-20BD-0DDCB7C108CC}"/>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9C372182-41D8-96DE-4C3F-CA2D9C7C1E26}"/>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87CA1AFC-57CC-8069-D2FA-724A30495F52}"/>
              </a:ext>
            </a:extLst>
          </p:cNvPr>
          <p:cNvSpPr>
            <a:spLocks noGrp="1"/>
          </p:cNvSpPr>
          <p:nvPr>
            <p:ph type="sldNum" sz="quarter" idx="4"/>
          </p:nvPr>
        </p:nvSpPr>
        <p:spPr/>
        <p:txBody>
          <a:bodyPr/>
          <a:lstStyle/>
          <a:p>
            <a:fld id="{451AA64C-E0B0-46F1-8CD3-03730F1A5CF9}" type="slidenum">
              <a:rPr lang="de-DE" smtClean="0"/>
              <a:pPr/>
              <a:t>12</a:t>
            </a:fld>
            <a:endParaRPr lang="de-DE" dirty="0"/>
          </a:p>
        </p:txBody>
      </p:sp>
      <p:graphicFrame>
        <p:nvGraphicFramePr>
          <p:cNvPr id="6" name="Tabelle 5">
            <a:extLst>
              <a:ext uri="{FF2B5EF4-FFF2-40B4-BE49-F238E27FC236}">
                <a16:creationId xmlns:a16="http://schemas.microsoft.com/office/drawing/2014/main" id="{369B03B4-4589-C731-BEDF-FCFCBC9839FB}"/>
              </a:ext>
            </a:extLst>
          </p:cNvPr>
          <p:cNvGraphicFramePr>
            <a:graphicFrameLocks noGrp="1"/>
          </p:cNvGraphicFramePr>
          <p:nvPr>
            <p:extLst>
              <p:ext uri="{D42A27DB-BD31-4B8C-83A1-F6EECF244321}">
                <p14:modId xmlns:p14="http://schemas.microsoft.com/office/powerpoint/2010/main" val="1562967758"/>
              </p:ext>
            </p:extLst>
          </p:nvPr>
        </p:nvGraphicFramePr>
        <p:xfrm>
          <a:off x="467543" y="1563638"/>
          <a:ext cx="8064897" cy="3230880"/>
        </p:xfrm>
        <a:graphic>
          <a:graphicData uri="http://schemas.openxmlformats.org/drawingml/2006/table">
            <a:tbl>
              <a:tblPr firstRow="1" bandRow="1">
                <a:effectLst/>
                <a:tableStyleId>{5C22544A-7EE6-4342-B048-85BDC9FD1C3A}</a:tableStyleId>
              </a:tblPr>
              <a:tblGrid>
                <a:gridCol w="1594990">
                  <a:extLst>
                    <a:ext uri="{9D8B030D-6E8A-4147-A177-3AD203B41FA5}">
                      <a16:colId xmlns:a16="http://schemas.microsoft.com/office/drawing/2014/main" val="20000"/>
                    </a:ext>
                  </a:extLst>
                </a:gridCol>
                <a:gridCol w="6469907">
                  <a:extLst>
                    <a:ext uri="{9D8B030D-6E8A-4147-A177-3AD203B41FA5}">
                      <a16:colId xmlns:a16="http://schemas.microsoft.com/office/drawing/2014/main" val="20001"/>
                    </a:ext>
                  </a:extLst>
                </a:gridCol>
              </a:tblGrid>
              <a:tr h="198695">
                <a:tc>
                  <a:txBody>
                    <a:bodyPr/>
                    <a:lstStyle/>
                    <a:p>
                      <a:pPr algn="l"/>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Beihilfen (EU)</a:t>
                      </a:r>
                    </a:p>
                    <a:p>
                      <a:pPr algn="l"/>
                      <a:r>
                        <a:rPr lang="de-DE" sz="1400" b="0" noProof="0" dirty="0">
                          <a:solidFill>
                            <a:schemeClr val="accent6">
                              <a:lumMod val="90000"/>
                              <a:lumOff val="10000"/>
                            </a:schemeClr>
                          </a:solidFill>
                          <a:latin typeface="Calibri" panose="020F0502020204030204" pitchFamily="34" charset="0"/>
                          <a:cs typeface="Calibri" panose="020F0502020204030204" pitchFamily="34" charset="0"/>
                        </a:rPr>
                        <a:t>Art. 107 Abs. 1</a:t>
                      </a:r>
                      <a:br>
                        <a:rPr lang="de-DE" sz="1400" b="0" noProof="0" dirty="0">
                          <a:solidFill>
                            <a:schemeClr val="accent6">
                              <a:lumMod val="90000"/>
                              <a:lumOff val="10000"/>
                            </a:schemeClr>
                          </a:solidFill>
                          <a:latin typeface="Calibri" panose="020F0502020204030204" pitchFamily="34" charset="0"/>
                          <a:cs typeface="Calibri" panose="020F0502020204030204" pitchFamily="34" charset="0"/>
                        </a:rPr>
                      </a:br>
                      <a:r>
                        <a:rPr lang="de-DE" sz="1400" b="0" noProof="0" dirty="0">
                          <a:solidFill>
                            <a:schemeClr val="accent6">
                              <a:lumMod val="90000"/>
                              <a:lumOff val="10000"/>
                            </a:schemeClr>
                          </a:solidFill>
                          <a:latin typeface="Calibri" panose="020F0502020204030204" pitchFamily="34" charset="0"/>
                          <a:cs typeface="Calibri" panose="020F0502020204030204" pitchFamily="34" charset="0"/>
                        </a:rPr>
                        <a:t>AEVU</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de-DE" sz="1400" b="0" noProof="0" dirty="0">
                          <a:solidFill>
                            <a:schemeClr val="tx1"/>
                          </a:solidFill>
                          <a:latin typeface="Calibri" panose="020F0502020204030204" pitchFamily="34" charset="0"/>
                          <a:cs typeface="Calibri" panose="020F0502020204030204" pitchFamily="34" charset="0"/>
                        </a:rPr>
                        <a:t>[...] Staatliche oder aus staatlichen Mitteln gewährte Beihilfen gleich welcher Art, die durch die Begünstigung bestimmter Unternehmen oder Produktionszweige den Wettbewerb verfälschen oder zu verfälschen drohen, [sind] mit dem Binnen</a:t>
                      </a:r>
                    </a:p>
                    <a:p>
                      <a:pPr algn="l">
                        <a:tabLst/>
                      </a:pPr>
                      <a:r>
                        <a:rPr lang="de-DE" sz="1400" b="0" noProof="0" dirty="0">
                          <a:solidFill>
                            <a:schemeClr val="tx1"/>
                          </a:solidFill>
                          <a:latin typeface="Calibri" panose="020F0502020204030204" pitchFamily="34" charset="0"/>
                          <a:cs typeface="Calibri" panose="020F0502020204030204" pitchFamily="34" charset="0"/>
                        </a:rPr>
                        <a:t>markt unvereinbar, soweit sie den Handel zwischen Mitgliedstaaten beeinträchtigen.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5815">
                <a:tc>
                  <a:txBody>
                    <a:bodyPr/>
                    <a:lstStyle/>
                    <a:p>
                      <a:pPr algn="l"/>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Zuwendungen</a:t>
                      </a:r>
                      <a:b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br>
                      <a:r>
                        <a:rPr lang="de-DE" sz="1400" b="0" noProof="0" dirty="0">
                          <a:solidFill>
                            <a:schemeClr val="accent6">
                              <a:lumMod val="90000"/>
                              <a:lumOff val="10000"/>
                            </a:schemeClr>
                          </a:solidFill>
                          <a:latin typeface="Calibri" panose="020F0502020204030204" pitchFamily="34" charset="0"/>
                          <a:cs typeface="Calibri" panose="020F0502020204030204" pitchFamily="34" charset="0"/>
                        </a:rPr>
                        <a:t>§23 BHO</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de-DE" sz="1400" b="0" noProof="0" dirty="0">
                          <a:solidFill>
                            <a:schemeClr val="tx1"/>
                          </a:solidFill>
                          <a:latin typeface="Calibri" panose="020F0502020204030204" pitchFamily="34" charset="0"/>
                          <a:cs typeface="Calibri" panose="020F0502020204030204" pitchFamily="34" charset="0"/>
                        </a:rPr>
                        <a:t>… sind Ausgaben und Verpflichtungsermächtigungen [des Bundes] für Leistungen an Stellen außerhalb der Bundesverwaltung zur Erfüllung bestimmter Zwecke.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noProof="0" dirty="0">
                          <a:solidFill>
                            <a:schemeClr val="tx1"/>
                          </a:solidFill>
                          <a:latin typeface="Calibri" panose="020F0502020204030204" pitchFamily="34" charset="0"/>
                          <a:cs typeface="Calibri" panose="020F0502020204030204" pitchFamily="34" charset="0"/>
                        </a:rPr>
                        <a:t>… sind nur in einer internen Verwaltungsvorschrift, der Bundeshaushaltsordnung, definiert. Die Definition lässt sich auf Bundesländer und andere Zuwendungsgeber übertragen.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98695">
                <a:tc>
                  <a:txBody>
                    <a:bodyPr/>
                    <a:lstStyle/>
                    <a:p>
                      <a:pPr algn="l"/>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 sind zweckgebundene Zuschüsse, Zuweisungen, Schuldendiensthilfen und andere </a:t>
                      </a:r>
                      <a:r>
                        <a:rPr lang="de-DE" sz="1400" b="0" kern="1200" noProof="0" dirty="0">
                          <a:solidFill>
                            <a:srgbClr val="144393"/>
                          </a:solidFill>
                          <a:latin typeface="Calibri" panose="020F0502020204030204" pitchFamily="34" charset="0"/>
                          <a:ea typeface="+mn-ea"/>
                          <a:cs typeface="Calibri" panose="020F0502020204030204" pitchFamily="34" charset="0"/>
                        </a:rPr>
                        <a:t>nicht rückzahlbare</a:t>
                      </a:r>
                      <a:r>
                        <a:rPr lang="de-DE" sz="1400" b="0" kern="1200" noProof="0" dirty="0">
                          <a:solidFill>
                            <a:schemeClr val="tx1"/>
                          </a:solidFill>
                          <a:latin typeface="Calibri" panose="020F0502020204030204" pitchFamily="34" charset="0"/>
                          <a:ea typeface="+mn-ea"/>
                          <a:cs typeface="Calibri" panose="020F0502020204030204" pitchFamily="34" charset="0"/>
                        </a:rPr>
                        <a:t> Leistungen sowie zweckgebundene Darlehen und andere </a:t>
                      </a:r>
                      <a:r>
                        <a:rPr lang="de-DE" sz="1400" b="0" kern="1200" noProof="0" dirty="0">
                          <a:solidFill>
                            <a:srgbClr val="144393"/>
                          </a:solidFill>
                          <a:latin typeface="Calibri" panose="020F0502020204030204" pitchFamily="34" charset="0"/>
                          <a:ea typeface="+mn-ea"/>
                          <a:cs typeface="Calibri" panose="020F0502020204030204" pitchFamily="34" charset="0"/>
                        </a:rPr>
                        <a:t>bedingt oder unbedingt rückzahlbare </a:t>
                      </a:r>
                      <a:r>
                        <a:rPr lang="de-DE" sz="1400" b="0" kern="1200" noProof="0" dirty="0">
                          <a:solidFill>
                            <a:schemeClr val="tx1"/>
                          </a:solidFill>
                          <a:latin typeface="Calibri" panose="020F0502020204030204" pitchFamily="34" charset="0"/>
                          <a:ea typeface="+mn-ea"/>
                          <a:cs typeface="Calibri" panose="020F0502020204030204" pitchFamily="34" charset="0"/>
                        </a:rPr>
                        <a:t>Leistungen. Sachleistungen sind keine Zuwendungen.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Zuschüsse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 sind  zweckgebundene </a:t>
                      </a:r>
                      <a:r>
                        <a:rPr lang="de-DE" sz="1400" b="0" kern="1200" noProof="0" dirty="0">
                          <a:solidFill>
                            <a:srgbClr val="144393"/>
                          </a:solidFill>
                          <a:latin typeface="Calibri" panose="020F0502020204030204" pitchFamily="34" charset="0"/>
                          <a:ea typeface="+mn-ea"/>
                          <a:cs typeface="Calibri" panose="020F0502020204030204" pitchFamily="34" charset="0"/>
                        </a:rPr>
                        <a:t>nicht rückzahlbare</a:t>
                      </a:r>
                      <a:r>
                        <a:rPr lang="de-DE" sz="1400" b="0" kern="1200" noProof="0" dirty="0">
                          <a:solidFill>
                            <a:schemeClr val="tx1"/>
                          </a:solidFill>
                          <a:latin typeface="Calibri" panose="020F0502020204030204" pitchFamily="34" charset="0"/>
                          <a:ea typeface="+mn-ea"/>
                          <a:cs typeface="Calibri" panose="020F0502020204030204" pitchFamily="34" charset="0"/>
                        </a:rPr>
                        <a:t> Leistungen.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02892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D5666-DE00-CEBD-5AC9-EE306709A6A0}"/>
              </a:ext>
            </a:extLst>
          </p:cNvPr>
          <p:cNvSpPr>
            <a:spLocks noGrp="1"/>
          </p:cNvSpPr>
          <p:nvPr>
            <p:ph type="title"/>
          </p:nvPr>
        </p:nvSpPr>
        <p:spPr/>
        <p:txBody>
          <a:bodyPr/>
          <a:lstStyle/>
          <a:p>
            <a:r>
              <a:rPr lang="de-DE" dirty="0"/>
              <a:t>Begriffe im Beihilfekontext</a:t>
            </a:r>
          </a:p>
        </p:txBody>
      </p:sp>
      <p:sp>
        <p:nvSpPr>
          <p:cNvPr id="7" name="Textplatzhalter 6">
            <a:extLst>
              <a:ext uri="{FF2B5EF4-FFF2-40B4-BE49-F238E27FC236}">
                <a16:creationId xmlns:a16="http://schemas.microsoft.com/office/drawing/2014/main" id="{2362E16A-3FFE-23CD-7441-F168A3A4A511}"/>
              </a:ext>
            </a:extLst>
          </p:cNvPr>
          <p:cNvSpPr>
            <a:spLocks noGrp="1"/>
          </p:cNvSpPr>
          <p:nvPr>
            <p:ph type="body" sz="quarter" idx="10"/>
          </p:nvPr>
        </p:nvSpPr>
        <p:spPr/>
        <p:txBody>
          <a:bodyPr/>
          <a:lstStyle/>
          <a:p>
            <a:r>
              <a:rPr lang="de-DE" dirty="0"/>
              <a:t>Definitionen</a:t>
            </a:r>
          </a:p>
        </p:txBody>
      </p:sp>
      <p:sp>
        <p:nvSpPr>
          <p:cNvPr id="3" name="Datumsplatzhalter 2">
            <a:extLst>
              <a:ext uri="{FF2B5EF4-FFF2-40B4-BE49-F238E27FC236}">
                <a16:creationId xmlns:a16="http://schemas.microsoft.com/office/drawing/2014/main" id="{201E3D22-F67D-C1D4-20BD-0DDCB7C108CC}"/>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9C372182-41D8-96DE-4C3F-CA2D9C7C1E26}"/>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87CA1AFC-57CC-8069-D2FA-724A30495F52}"/>
              </a:ext>
            </a:extLst>
          </p:cNvPr>
          <p:cNvSpPr>
            <a:spLocks noGrp="1"/>
          </p:cNvSpPr>
          <p:nvPr>
            <p:ph type="sldNum" sz="quarter" idx="4"/>
          </p:nvPr>
        </p:nvSpPr>
        <p:spPr/>
        <p:txBody>
          <a:bodyPr/>
          <a:lstStyle/>
          <a:p>
            <a:fld id="{451AA64C-E0B0-46F1-8CD3-03730F1A5CF9}" type="slidenum">
              <a:rPr lang="de-DE" smtClean="0"/>
              <a:pPr/>
              <a:t>13</a:t>
            </a:fld>
            <a:endParaRPr lang="de-DE" dirty="0"/>
          </a:p>
        </p:txBody>
      </p:sp>
      <p:graphicFrame>
        <p:nvGraphicFramePr>
          <p:cNvPr id="6" name="Tabelle 5">
            <a:extLst>
              <a:ext uri="{FF2B5EF4-FFF2-40B4-BE49-F238E27FC236}">
                <a16:creationId xmlns:a16="http://schemas.microsoft.com/office/drawing/2014/main" id="{369B03B4-4589-C731-BEDF-FCFCBC9839FB}"/>
              </a:ext>
            </a:extLst>
          </p:cNvPr>
          <p:cNvGraphicFramePr>
            <a:graphicFrameLocks noGrp="1"/>
          </p:cNvGraphicFramePr>
          <p:nvPr>
            <p:extLst>
              <p:ext uri="{D42A27DB-BD31-4B8C-83A1-F6EECF244321}">
                <p14:modId xmlns:p14="http://schemas.microsoft.com/office/powerpoint/2010/main" val="3673733029"/>
              </p:ext>
            </p:extLst>
          </p:nvPr>
        </p:nvGraphicFramePr>
        <p:xfrm>
          <a:off x="467544" y="1563638"/>
          <a:ext cx="8064897" cy="3352800"/>
        </p:xfrm>
        <a:graphic>
          <a:graphicData uri="http://schemas.openxmlformats.org/drawingml/2006/table">
            <a:tbl>
              <a:tblPr firstRow="1" bandRow="1">
                <a:effectLst/>
                <a:tableStyleId>{5C22544A-7EE6-4342-B048-85BDC9FD1C3A}</a:tableStyleId>
              </a:tblPr>
              <a:tblGrid>
                <a:gridCol w="1594990">
                  <a:extLst>
                    <a:ext uri="{9D8B030D-6E8A-4147-A177-3AD203B41FA5}">
                      <a16:colId xmlns:a16="http://schemas.microsoft.com/office/drawing/2014/main" val="20000"/>
                    </a:ext>
                  </a:extLst>
                </a:gridCol>
                <a:gridCol w="6469907">
                  <a:extLst>
                    <a:ext uri="{9D8B030D-6E8A-4147-A177-3AD203B41FA5}">
                      <a16:colId xmlns:a16="http://schemas.microsoft.com/office/drawing/2014/main" val="20001"/>
                    </a:ext>
                  </a:extLst>
                </a:gridCol>
              </a:tblGrid>
              <a:tr h="198695">
                <a:tc>
                  <a:txBody>
                    <a:bodyPr/>
                    <a:lstStyle/>
                    <a:p>
                      <a:pPr algn="l"/>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Kofinanzierung</a:t>
                      </a:r>
                      <a:endParaRPr lang="de-DE" sz="1400" b="0"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de-DE" sz="1400" b="0" noProof="0" dirty="0">
                          <a:solidFill>
                            <a:schemeClr val="tx1"/>
                          </a:solidFill>
                          <a:latin typeface="Calibri" panose="020F0502020204030204" pitchFamily="34" charset="0"/>
                          <a:cs typeface="Calibri" panose="020F0502020204030204" pitchFamily="34" charset="0"/>
                        </a:rPr>
                        <a:t>Für mit Zuschüssen geförderte Projekte gilt der Grundsatz der Kofinanzierung. Der Zuschussgeber (Europäische Kommission, Bund, Land, Stiftungen (z. B. DBU)  trägt mit dem Zuschuss einen Teil der Projektausgaben. Die Höhe der Beteiligung bestimmt die Förderquote. Die Projektdurchführenden müssen mit ihrer komplementären Eigenbeteiligung die Projektfinanzierung ergänzen.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0">
                <a:tc>
                  <a:txBody>
                    <a:bodyPr/>
                    <a:lstStyle/>
                    <a:p>
                      <a:pPr algn="l"/>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Förderquote</a:t>
                      </a:r>
                      <a:b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br>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a:t>
                      </a:r>
                      <a:r>
                        <a:rPr lang="de-DE" sz="1400" b="0" noProof="0" dirty="0">
                          <a:solidFill>
                            <a:schemeClr val="accent6">
                              <a:lumMod val="90000"/>
                              <a:lumOff val="10000"/>
                            </a:schemeClr>
                          </a:solidFill>
                          <a:latin typeface="Calibri" panose="020F0502020204030204" pitchFamily="34" charset="0"/>
                          <a:cs typeface="Calibri" panose="020F0502020204030204" pitchFamily="34" charset="0"/>
                        </a:rPr>
                        <a:t>Fördersatz)</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de-DE" sz="1400" b="0" noProof="0" dirty="0">
                          <a:solidFill>
                            <a:schemeClr val="tx1"/>
                          </a:solidFill>
                          <a:latin typeface="Calibri" panose="020F0502020204030204" pitchFamily="34" charset="0"/>
                          <a:cs typeface="Calibri" panose="020F0502020204030204" pitchFamily="34" charset="0"/>
                        </a:rPr>
                        <a:t>… ist das Verhältnis von Zuschuss zu den projektbezogen anerkannten, förderfähigen Ausgaben, auch als Fördersatz bezeichnet. Die Förderquote liegt z. B.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93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b="0" noProof="0" dirty="0">
                          <a:solidFill>
                            <a:schemeClr val="tx1"/>
                          </a:solidFill>
                          <a:latin typeface="Calibri" panose="020F0502020204030204" pitchFamily="34" charset="0"/>
                          <a:cs typeface="Calibri" panose="020F0502020204030204" pitchFamily="34" charset="0"/>
                        </a:rPr>
                        <a:t>bei Unternehmen deutlich unter 100 %,</a:t>
                      </a:r>
                      <a:br>
                        <a:rPr lang="de-DE" sz="1400" b="0" noProof="0" dirty="0">
                          <a:solidFill>
                            <a:schemeClr val="tx1"/>
                          </a:solidFill>
                          <a:latin typeface="Calibri" panose="020F0502020204030204" pitchFamily="34" charset="0"/>
                          <a:cs typeface="Calibri" panose="020F0502020204030204" pitchFamily="34" charset="0"/>
                        </a:rPr>
                      </a:br>
                      <a:r>
                        <a:rPr lang="de-DE" sz="1400" b="0" noProof="0" dirty="0">
                          <a:solidFill>
                            <a:schemeClr val="tx1"/>
                          </a:solidFill>
                          <a:latin typeface="Calibri" panose="020F0502020204030204" pitchFamily="34" charset="0"/>
                          <a:cs typeface="Calibri" panose="020F0502020204030204" pitchFamily="34" charset="0"/>
                        </a:rPr>
                        <a:t>bei kleine und mittlere Unternehmen höher, z. B. auch 60 % erreichbar</a:t>
                      </a:r>
                    </a:p>
                    <a:p>
                      <a:pPr marL="1793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b="0" noProof="0" dirty="0">
                          <a:solidFill>
                            <a:schemeClr val="tx1"/>
                          </a:solidFill>
                          <a:latin typeface="Calibri" panose="020F0502020204030204" pitchFamily="34" charset="0"/>
                          <a:cs typeface="Calibri" panose="020F0502020204030204" pitchFamily="34" charset="0"/>
                        </a:rPr>
                        <a:t>bei nicht gewinnorientierte Einrichtungen wie Hochschulen bei bis zu 100 %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98695">
                <a:tc>
                  <a:txBody>
                    <a:bodyPr/>
                    <a:lstStyle/>
                    <a:p>
                      <a:pPr algn="l"/>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Förderquoten in</a:t>
                      </a:r>
                      <a:b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br>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Horizont Europa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Für die Maßnahmen in Horizont Europa gelten abweichende Förderquoten; sie liegen</a:t>
                      </a:r>
                    </a:p>
                    <a:p>
                      <a:pPr marL="179388" indent="-179388" algn="l" defTabSz="914400" rtl="0" eaLnBrk="1" latinLnBrk="0" hangingPunct="1">
                        <a:buFont typeface="Arial" panose="020B0604020202020204" pitchFamily="34" charset="0"/>
                        <a:buChar char="•"/>
                        <a:tabLst/>
                      </a:pPr>
                      <a:r>
                        <a:rPr lang="de-DE" sz="1400" b="0" kern="1200" noProof="0" dirty="0">
                          <a:solidFill>
                            <a:schemeClr val="tx1"/>
                          </a:solidFill>
                          <a:latin typeface="Calibri" panose="020F0502020204030204" pitchFamily="34" charset="0"/>
                          <a:ea typeface="+mn-ea"/>
                          <a:cs typeface="Calibri" panose="020F0502020204030204" pitchFamily="34" charset="0"/>
                        </a:rPr>
                        <a:t>bei Forschungs- und Innovationsmaßnahmen bei 100 % für alle</a:t>
                      </a:r>
                    </a:p>
                    <a:p>
                      <a:pPr marL="179388" indent="-179388" algn="l" defTabSz="914400" rtl="0" eaLnBrk="1" latinLnBrk="0" hangingPunct="1">
                        <a:buFont typeface="Arial" panose="020B0604020202020204" pitchFamily="34" charset="0"/>
                        <a:buChar char="•"/>
                        <a:tabLst/>
                      </a:pPr>
                      <a:r>
                        <a:rPr lang="de-DE" sz="1400" b="0" kern="1200" noProof="0" dirty="0">
                          <a:solidFill>
                            <a:schemeClr val="tx1"/>
                          </a:solidFill>
                          <a:latin typeface="Calibri" panose="020F0502020204030204" pitchFamily="34" charset="0"/>
                          <a:ea typeface="+mn-ea"/>
                          <a:cs typeface="Calibri" panose="020F0502020204030204" pitchFamily="34" charset="0"/>
                        </a:rPr>
                        <a:t>bei Innovationsmaßnahmen bei 70 %, </a:t>
                      </a:r>
                      <a:br>
                        <a:rPr lang="de-DE" sz="1400" b="0" kern="1200" noProof="0" dirty="0">
                          <a:solidFill>
                            <a:schemeClr val="tx1"/>
                          </a:solidFill>
                          <a:latin typeface="Calibri" panose="020F0502020204030204" pitchFamily="34" charset="0"/>
                          <a:ea typeface="+mn-ea"/>
                          <a:cs typeface="Calibri" panose="020F0502020204030204" pitchFamily="34" charset="0"/>
                        </a:rPr>
                      </a:br>
                      <a:r>
                        <a:rPr lang="de-DE" sz="1400" b="0" kern="1200" noProof="0" dirty="0">
                          <a:solidFill>
                            <a:schemeClr val="tx1"/>
                          </a:solidFill>
                          <a:latin typeface="Calibri" panose="020F0502020204030204" pitchFamily="34" charset="0"/>
                          <a:ea typeface="+mn-ea"/>
                          <a:cs typeface="Calibri" panose="020F0502020204030204" pitchFamily="34" charset="0"/>
                        </a:rPr>
                        <a:t>in Ausnahmen bei </a:t>
                      </a:r>
                      <a:r>
                        <a:rPr lang="de-DE" sz="1400" b="0" noProof="0" dirty="0">
                          <a:solidFill>
                            <a:schemeClr val="tx1"/>
                          </a:solidFill>
                          <a:latin typeface="Calibri" panose="020F0502020204030204" pitchFamily="34" charset="0"/>
                          <a:cs typeface="Calibri" panose="020F0502020204030204" pitchFamily="34" charset="0"/>
                        </a:rPr>
                        <a:t>nicht gewinnorientierte Einrichtungen </a:t>
                      </a:r>
                      <a:r>
                        <a:rPr lang="de-DE" sz="1400" b="0" kern="1200" noProof="0" dirty="0">
                          <a:solidFill>
                            <a:schemeClr val="tx1"/>
                          </a:solidFill>
                          <a:latin typeface="Calibri" panose="020F0502020204030204" pitchFamily="34" charset="0"/>
                          <a:ea typeface="+mn-ea"/>
                          <a:cs typeface="Calibri" panose="020F0502020204030204" pitchFamily="34" charset="0"/>
                        </a:rPr>
                        <a:t>bis 100 %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9486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7A84EC0F-DEEE-1305-CD2A-1642730921B4}"/>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F868ECBE-6B3B-FC7B-C3AF-0B3964EFDC21}"/>
              </a:ext>
            </a:extLst>
          </p:cNvPr>
          <p:cNvSpPr>
            <a:spLocks noGrp="1"/>
          </p:cNvSpPr>
          <p:nvPr>
            <p:ph type="body" sz="quarter" idx="10"/>
          </p:nvPr>
        </p:nvSpPr>
        <p:spPr/>
        <p:txBody>
          <a:bodyPr/>
          <a:lstStyle/>
          <a:p>
            <a:r>
              <a:rPr lang="de-DE" dirty="0"/>
              <a:t>Ökonomische Prinzipien und Zielerreichung in der Betriebswirtschaft</a:t>
            </a:r>
            <a:endParaRPr lang="de-DE" sz="2000" b="0" i="1" dirty="0">
              <a:solidFill>
                <a:schemeClr val="bg1">
                  <a:lumMod val="50000"/>
                </a:schemeClr>
              </a:solidFill>
            </a:endParaRPr>
          </a:p>
        </p:txBody>
      </p:sp>
      <p:sp>
        <p:nvSpPr>
          <p:cNvPr id="3" name="Datumsplatzhalter 2">
            <a:extLst>
              <a:ext uri="{FF2B5EF4-FFF2-40B4-BE49-F238E27FC236}">
                <a16:creationId xmlns:a16="http://schemas.microsoft.com/office/drawing/2014/main" id="{413AEEDC-23D3-9364-7445-725D35523260}"/>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9725A943-2DF6-02CB-735B-0A27640DF70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E2D58BCA-13D4-464C-70F0-1A3C6661C2AB}"/>
              </a:ext>
            </a:extLst>
          </p:cNvPr>
          <p:cNvSpPr>
            <a:spLocks noGrp="1"/>
          </p:cNvSpPr>
          <p:nvPr>
            <p:ph type="sldNum" sz="quarter" idx="4"/>
          </p:nvPr>
        </p:nvSpPr>
        <p:spPr/>
        <p:txBody>
          <a:bodyPr/>
          <a:lstStyle/>
          <a:p>
            <a:fld id="{451AA64C-E0B0-46F1-8CD3-03730F1A5CF9}" type="slidenum">
              <a:rPr lang="de-DE" smtClean="0"/>
              <a:pPr/>
              <a:t>14</a:t>
            </a:fld>
            <a:endParaRPr lang="de-DE" dirty="0"/>
          </a:p>
        </p:txBody>
      </p:sp>
      <p:graphicFrame>
        <p:nvGraphicFramePr>
          <p:cNvPr id="8" name="Tabelle 7">
            <a:extLst>
              <a:ext uri="{FF2B5EF4-FFF2-40B4-BE49-F238E27FC236}">
                <a16:creationId xmlns:a16="http://schemas.microsoft.com/office/drawing/2014/main" id="{A7254A27-F6D4-2C86-A8ED-FDF09FC1C8D3}"/>
              </a:ext>
            </a:extLst>
          </p:cNvPr>
          <p:cNvGraphicFramePr>
            <a:graphicFrameLocks noGrp="1"/>
          </p:cNvGraphicFramePr>
          <p:nvPr>
            <p:extLst>
              <p:ext uri="{D42A27DB-BD31-4B8C-83A1-F6EECF244321}">
                <p14:modId xmlns:p14="http://schemas.microsoft.com/office/powerpoint/2010/main" val="281944399"/>
              </p:ext>
            </p:extLst>
          </p:nvPr>
        </p:nvGraphicFramePr>
        <p:xfrm>
          <a:off x="467792" y="1563638"/>
          <a:ext cx="8208664" cy="1737360"/>
        </p:xfrm>
        <a:graphic>
          <a:graphicData uri="http://schemas.openxmlformats.org/drawingml/2006/table">
            <a:tbl>
              <a:tblPr firstCol="1" bandRow="1">
                <a:tableStyleId>{073A0DAA-6AF3-43AB-8588-CEC1D06C72B9}</a:tableStyleId>
              </a:tblPr>
              <a:tblGrid>
                <a:gridCol w="1703638">
                  <a:extLst>
                    <a:ext uri="{9D8B030D-6E8A-4147-A177-3AD203B41FA5}">
                      <a16:colId xmlns:a16="http://schemas.microsoft.com/office/drawing/2014/main" val="20000"/>
                    </a:ext>
                  </a:extLst>
                </a:gridCol>
                <a:gridCol w="6505026">
                  <a:extLst>
                    <a:ext uri="{9D8B030D-6E8A-4147-A177-3AD203B41FA5}">
                      <a16:colId xmlns:a16="http://schemas.microsoft.com/office/drawing/2014/main" val="20001"/>
                    </a:ext>
                  </a:extLst>
                </a:gridCol>
              </a:tblGrid>
              <a:tr h="0">
                <a:tc>
                  <a:txBody>
                    <a:bodyPr/>
                    <a:lstStyle/>
                    <a:p>
                      <a:pPr algn="l"/>
                      <a:r>
                        <a:rPr lang="de-DE" sz="1600" b="1" dirty="0">
                          <a:solidFill>
                            <a:srgbClr val="004584"/>
                          </a:solidFill>
                          <a:latin typeface="Calibri" panose="020F0502020204030204" pitchFamily="34" charset="0"/>
                          <a:cs typeface="Calibri" panose="020F0502020204030204" pitchFamily="34" charset="0"/>
                        </a:rPr>
                        <a:t>Maximalprinzip</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a:r>
                        <a:rPr lang="de-DE" sz="1600" dirty="0">
                          <a:solidFill>
                            <a:schemeClr val="tx1">
                              <a:lumMod val="75000"/>
                              <a:lumOff val="25000"/>
                            </a:schemeClr>
                          </a:solidFill>
                          <a:latin typeface="Calibri" panose="020F0502020204030204" pitchFamily="34" charset="0"/>
                          <a:cs typeface="Calibri" panose="020F0502020204030204" pitchFamily="34" charset="0"/>
                        </a:rPr>
                        <a:t>Mit gegebenem Input an Produktionsfaktoren </a:t>
                      </a:r>
                      <a:br>
                        <a:rPr lang="de-DE" sz="1600" dirty="0">
                          <a:solidFill>
                            <a:schemeClr val="tx1">
                              <a:lumMod val="75000"/>
                              <a:lumOff val="25000"/>
                            </a:schemeClr>
                          </a:solidFill>
                          <a:latin typeface="Calibri" panose="020F0502020204030204" pitchFamily="34" charset="0"/>
                          <a:cs typeface="Calibri" panose="020F0502020204030204" pitchFamily="34" charset="0"/>
                        </a:rPr>
                      </a:br>
                      <a:r>
                        <a:rPr lang="de-DE" sz="1600" dirty="0">
                          <a:solidFill>
                            <a:schemeClr val="tx1">
                              <a:lumMod val="75000"/>
                              <a:lumOff val="25000"/>
                            </a:schemeClr>
                          </a:solidFill>
                          <a:latin typeface="Calibri" panose="020F0502020204030204" pitchFamily="34" charset="0"/>
                          <a:cs typeface="Calibri" panose="020F0502020204030204" pitchFamily="34" charset="0"/>
                        </a:rPr>
                        <a:t>möglichst hohen Output</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erzielen</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nchor="ctr">
                    <a:lnL w="12700" cmpd="sng">
                      <a:noFill/>
                    </a:lnL>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l"/>
                      <a:r>
                        <a:rPr lang="de-DE" sz="1600" b="1" dirty="0">
                          <a:solidFill>
                            <a:srgbClr val="004584"/>
                          </a:solidFill>
                          <a:latin typeface="Calibri" panose="020F0502020204030204" pitchFamily="34" charset="0"/>
                          <a:cs typeface="Calibri" panose="020F0502020204030204" pitchFamily="34" charset="0"/>
                        </a:rPr>
                        <a:t>Minimalprinzip</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Einen vorgegebenem Output mit </a:t>
                      </a:r>
                      <a:br>
                        <a:rPr lang="de-DE" sz="1600" dirty="0">
                          <a:solidFill>
                            <a:schemeClr val="tx1">
                              <a:lumMod val="75000"/>
                              <a:lumOff val="25000"/>
                            </a:schemeClr>
                          </a:solidFill>
                          <a:latin typeface="Calibri" panose="020F0502020204030204" pitchFamily="34" charset="0"/>
                          <a:cs typeface="Calibri" panose="020F0502020204030204" pitchFamily="34" charset="0"/>
                        </a:rPr>
                      </a:br>
                      <a:r>
                        <a:rPr lang="de-DE" sz="1600" dirty="0">
                          <a:solidFill>
                            <a:schemeClr val="tx1">
                              <a:lumMod val="75000"/>
                              <a:lumOff val="25000"/>
                            </a:schemeClr>
                          </a:solidFill>
                          <a:latin typeface="Calibri" panose="020F0502020204030204" pitchFamily="34" charset="0"/>
                          <a:cs typeface="Calibri" panose="020F0502020204030204" pitchFamily="34" charset="0"/>
                        </a:rPr>
                        <a:t>möglichst niedrigem Input an Produktionsfaktoren </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erzielen</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nchor="ct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l"/>
                      <a:r>
                        <a:rPr lang="de-DE" sz="1600" b="1" dirty="0">
                          <a:solidFill>
                            <a:srgbClr val="004584"/>
                          </a:solidFill>
                          <a:latin typeface="Calibri" panose="020F0502020204030204" pitchFamily="34" charset="0"/>
                          <a:cs typeface="Calibri" panose="020F0502020204030204" pitchFamily="34" charset="0"/>
                        </a:rPr>
                        <a:t>Optimalprinzip</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Input und Output sind so aufeinander abzustimmen, dass die</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ökonomische Aufgabenstellung nach festgelegten Kriterien optimal gelöst wird</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nchor="ctr">
                    <a:lnL w="12700" cmpd="sng">
                      <a:noFill/>
                    </a:lnL>
                    <a:lnT w="3175" cap="flat" cmpd="sng" algn="ctr">
                      <a:solidFill>
                        <a:schemeClr val="bg1"/>
                      </a:solidFill>
                      <a:prstDash val="solid"/>
                      <a:round/>
                      <a:headEnd type="none" w="med" len="med"/>
                      <a:tailEnd type="none" w="med" len="med"/>
                    </a:lnT>
                    <a:noFill/>
                  </a:tcPr>
                </a:tc>
                <a:extLst>
                  <a:ext uri="{0D108BD9-81ED-4DB2-BD59-A6C34878D82A}">
                    <a16:rowId xmlns:a16="http://schemas.microsoft.com/office/drawing/2014/main" val="10003"/>
                  </a:ext>
                </a:extLst>
              </a:tr>
            </a:tbl>
          </a:graphicData>
        </a:graphic>
      </p:graphicFrame>
      <p:graphicFrame>
        <p:nvGraphicFramePr>
          <p:cNvPr id="9" name="Tabelle 8">
            <a:extLst>
              <a:ext uri="{FF2B5EF4-FFF2-40B4-BE49-F238E27FC236}">
                <a16:creationId xmlns:a16="http://schemas.microsoft.com/office/drawing/2014/main" id="{14A096F9-FBA4-AC44-28A6-3EE2B7FA5C25}"/>
              </a:ext>
            </a:extLst>
          </p:cNvPr>
          <p:cNvGraphicFramePr>
            <a:graphicFrameLocks noGrp="1"/>
          </p:cNvGraphicFramePr>
          <p:nvPr>
            <p:extLst>
              <p:ext uri="{D42A27DB-BD31-4B8C-83A1-F6EECF244321}">
                <p14:modId xmlns:p14="http://schemas.microsoft.com/office/powerpoint/2010/main" val="22921749"/>
              </p:ext>
            </p:extLst>
          </p:nvPr>
        </p:nvGraphicFramePr>
        <p:xfrm>
          <a:off x="467544" y="3579862"/>
          <a:ext cx="8208664" cy="1158240"/>
        </p:xfrm>
        <a:graphic>
          <a:graphicData uri="http://schemas.openxmlformats.org/drawingml/2006/table">
            <a:tbl>
              <a:tblPr firstCol="1" bandRow="1">
                <a:tableStyleId>{073A0DAA-6AF3-43AB-8588-CEC1D06C72B9}</a:tableStyleId>
              </a:tblPr>
              <a:tblGrid>
                <a:gridCol w="1703638">
                  <a:extLst>
                    <a:ext uri="{9D8B030D-6E8A-4147-A177-3AD203B41FA5}">
                      <a16:colId xmlns:a16="http://schemas.microsoft.com/office/drawing/2014/main" val="20000"/>
                    </a:ext>
                  </a:extLst>
                </a:gridCol>
                <a:gridCol w="6505026">
                  <a:extLst>
                    <a:ext uri="{9D8B030D-6E8A-4147-A177-3AD203B41FA5}">
                      <a16:colId xmlns:a16="http://schemas.microsoft.com/office/drawing/2014/main" val="20001"/>
                    </a:ext>
                  </a:extLst>
                </a:gridCol>
              </a:tblGrid>
              <a:tr h="471108">
                <a:tc>
                  <a:txBody>
                    <a:bodyPr/>
                    <a:lstStyle/>
                    <a:p>
                      <a:pPr algn="l"/>
                      <a:r>
                        <a:rPr lang="de-DE" sz="1600" b="1" dirty="0">
                          <a:solidFill>
                            <a:srgbClr val="01509B"/>
                          </a:solidFill>
                          <a:latin typeface="Calibri" panose="020F0502020204030204" pitchFamily="34" charset="0"/>
                          <a:cs typeface="Calibri" panose="020F0502020204030204" pitchFamily="34" charset="0"/>
                        </a:rPr>
                        <a:t>Effizienz</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a:r>
                        <a:rPr lang="de-DE" sz="1600" dirty="0">
                          <a:solidFill>
                            <a:schemeClr val="tx1">
                              <a:lumMod val="75000"/>
                              <a:lumOff val="25000"/>
                            </a:schemeClr>
                          </a:solidFill>
                          <a:latin typeface="Calibri" panose="020F0502020204030204" pitchFamily="34" charset="0"/>
                          <a:cs typeface="Calibri" panose="020F0502020204030204" pitchFamily="34" charset="0"/>
                        </a:rPr>
                        <a:t>Relation zwischen</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a:t>
                      </a:r>
                      <a:r>
                        <a:rPr lang="de-DE" sz="1600" dirty="0">
                          <a:solidFill>
                            <a:schemeClr val="tx1">
                              <a:lumMod val="75000"/>
                              <a:lumOff val="25000"/>
                            </a:schemeClr>
                          </a:solidFill>
                          <a:latin typeface="Calibri" panose="020F0502020204030204" pitchFamily="34" charset="0"/>
                          <a:cs typeface="Calibri" panose="020F0502020204030204" pitchFamily="34" charset="0"/>
                        </a:rPr>
                        <a:t>erbrachten Leistungen und Ressourceneinsatz (Leistungsfähigkeit,</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Rationalisierung, Kostenrelation…)</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71108">
                <a:tc>
                  <a:txBody>
                    <a:bodyPr/>
                    <a:lstStyle/>
                    <a:p>
                      <a:pPr algn="l"/>
                      <a:r>
                        <a:rPr lang="de-DE" sz="1600" b="1" dirty="0">
                          <a:solidFill>
                            <a:srgbClr val="01509B"/>
                          </a:solidFill>
                          <a:latin typeface="Calibri" panose="020F0502020204030204" pitchFamily="34" charset="0"/>
                          <a:cs typeface="Calibri" panose="020F0502020204030204" pitchFamily="34" charset="0"/>
                        </a:rPr>
                        <a:t>Effektivität</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Wirksamkeit aller Aktivitäten zur Erreichung der übergeordneter Ziele (Produktivität, Wirtschaftlichkeit, Rentabilität)</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06114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7A84EC0F-DEEE-1305-CD2A-1642730921B4}"/>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F868ECBE-6B3B-FC7B-C3AF-0B3964EFDC21}"/>
              </a:ext>
            </a:extLst>
          </p:cNvPr>
          <p:cNvSpPr>
            <a:spLocks noGrp="1"/>
          </p:cNvSpPr>
          <p:nvPr>
            <p:ph type="body" sz="quarter" idx="10"/>
          </p:nvPr>
        </p:nvSpPr>
        <p:spPr/>
        <p:txBody>
          <a:bodyPr/>
          <a:lstStyle/>
          <a:p>
            <a:r>
              <a:rPr lang="de-DE" dirty="0"/>
              <a:t>Synergien und die Parallelen zur Betriebswirtschaft</a:t>
            </a:r>
            <a:endParaRPr lang="de-DE" sz="2000" b="0" i="1" dirty="0">
              <a:solidFill>
                <a:schemeClr val="bg1">
                  <a:lumMod val="50000"/>
                </a:schemeClr>
              </a:solidFill>
            </a:endParaRPr>
          </a:p>
        </p:txBody>
      </p:sp>
      <p:sp>
        <p:nvSpPr>
          <p:cNvPr id="3" name="Datumsplatzhalter 2">
            <a:extLst>
              <a:ext uri="{FF2B5EF4-FFF2-40B4-BE49-F238E27FC236}">
                <a16:creationId xmlns:a16="http://schemas.microsoft.com/office/drawing/2014/main" id="{413AEEDC-23D3-9364-7445-725D35523260}"/>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9725A943-2DF6-02CB-735B-0A27640DF70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E2D58BCA-13D4-464C-70F0-1A3C6661C2AB}"/>
              </a:ext>
            </a:extLst>
          </p:cNvPr>
          <p:cNvSpPr>
            <a:spLocks noGrp="1"/>
          </p:cNvSpPr>
          <p:nvPr>
            <p:ph type="sldNum" sz="quarter" idx="4"/>
          </p:nvPr>
        </p:nvSpPr>
        <p:spPr/>
        <p:txBody>
          <a:bodyPr/>
          <a:lstStyle/>
          <a:p>
            <a:fld id="{451AA64C-E0B0-46F1-8CD3-03730F1A5CF9}" type="slidenum">
              <a:rPr lang="de-DE" smtClean="0"/>
              <a:pPr/>
              <a:t>15</a:t>
            </a:fld>
            <a:endParaRPr lang="de-DE" dirty="0"/>
          </a:p>
        </p:txBody>
      </p:sp>
      <p:graphicFrame>
        <p:nvGraphicFramePr>
          <p:cNvPr id="8" name="Tabelle 7">
            <a:extLst>
              <a:ext uri="{FF2B5EF4-FFF2-40B4-BE49-F238E27FC236}">
                <a16:creationId xmlns:a16="http://schemas.microsoft.com/office/drawing/2014/main" id="{A7254A27-F6D4-2C86-A8ED-FDF09FC1C8D3}"/>
              </a:ext>
            </a:extLst>
          </p:cNvPr>
          <p:cNvGraphicFramePr>
            <a:graphicFrameLocks noGrp="1"/>
          </p:cNvGraphicFramePr>
          <p:nvPr>
            <p:extLst>
              <p:ext uri="{D42A27DB-BD31-4B8C-83A1-F6EECF244321}">
                <p14:modId xmlns:p14="http://schemas.microsoft.com/office/powerpoint/2010/main" val="2739667570"/>
              </p:ext>
            </p:extLst>
          </p:nvPr>
        </p:nvGraphicFramePr>
        <p:xfrm>
          <a:off x="467792" y="1853942"/>
          <a:ext cx="8208664" cy="1005840"/>
        </p:xfrm>
        <a:graphic>
          <a:graphicData uri="http://schemas.openxmlformats.org/drawingml/2006/table">
            <a:tbl>
              <a:tblPr firstCol="1" bandRow="1">
                <a:tableStyleId>{073A0DAA-6AF3-43AB-8588-CEC1D06C72B9}</a:tableStyleId>
              </a:tblPr>
              <a:tblGrid>
                <a:gridCol w="1703638">
                  <a:extLst>
                    <a:ext uri="{9D8B030D-6E8A-4147-A177-3AD203B41FA5}">
                      <a16:colId xmlns:a16="http://schemas.microsoft.com/office/drawing/2014/main" val="20000"/>
                    </a:ext>
                  </a:extLst>
                </a:gridCol>
                <a:gridCol w="6505026">
                  <a:extLst>
                    <a:ext uri="{9D8B030D-6E8A-4147-A177-3AD203B41FA5}">
                      <a16:colId xmlns:a16="http://schemas.microsoft.com/office/drawing/2014/main" val="20001"/>
                    </a:ext>
                  </a:extLst>
                </a:gridCol>
              </a:tblGrid>
              <a:tr h="0">
                <a:tc>
                  <a:txBody>
                    <a:bodyPr/>
                    <a:lstStyle/>
                    <a:p>
                      <a:pPr algn="l"/>
                      <a:r>
                        <a:rPr lang="de-DE" sz="1600" b="1" dirty="0">
                          <a:solidFill>
                            <a:srgbClr val="004584"/>
                          </a:solidFill>
                          <a:latin typeface="Calibri" panose="020F0502020204030204" pitchFamily="34" charset="0"/>
                          <a:cs typeface="Calibri" panose="020F0502020204030204" pitchFamily="34" charset="0"/>
                        </a:rPr>
                        <a:t>Maximalprinzip</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rowSpan="3">
                  <a:txBody>
                    <a:bodyPr/>
                    <a:lstStyle/>
                    <a:p>
                      <a:pPr algn="l"/>
                      <a:r>
                        <a:rPr lang="de-DE" sz="1600" dirty="0">
                          <a:solidFill>
                            <a:schemeClr val="tx1">
                              <a:lumMod val="75000"/>
                              <a:lumOff val="25000"/>
                            </a:schemeClr>
                          </a:solidFill>
                          <a:latin typeface="Calibri" panose="020F0502020204030204" pitchFamily="34" charset="0"/>
                          <a:cs typeface="Calibri" panose="020F0502020204030204" pitchFamily="34" charset="0"/>
                        </a:rPr>
                        <a:t>Mit dem von der Politik angestrebten Anteil der Ausgaben für Forschung und Innovationen der öffentlichen Hand sowie der Unternehmen den maximalen Erfolg für Umwelt und Klima, Wirtschaft und Beschäftigung erzielen</a:t>
                      </a:r>
                    </a:p>
                  </a:txBody>
                  <a:tcPr anchor="ctr">
                    <a:lnL w="12700" cmpd="sng">
                      <a:noFill/>
                    </a:lnL>
                    <a:lnT w="3175" cap="flat" cmpd="sng" algn="ctr">
                      <a:noFill/>
                      <a:prstDash val="solid"/>
                      <a:round/>
                      <a:headEnd type="none" w="med" len="med"/>
                      <a:tailEnd type="none" w="med" len="med"/>
                    </a:lnT>
                    <a:noFill/>
                  </a:tcPr>
                </a:tc>
                <a:extLst>
                  <a:ext uri="{0D108BD9-81ED-4DB2-BD59-A6C34878D82A}">
                    <a16:rowId xmlns:a16="http://schemas.microsoft.com/office/drawing/2014/main" val="10001"/>
                  </a:ext>
                </a:extLst>
              </a:tr>
              <a:tr h="0">
                <a:tc>
                  <a:txBody>
                    <a:bodyPr/>
                    <a:lstStyle/>
                    <a:p>
                      <a:pPr algn="l"/>
                      <a:r>
                        <a:rPr lang="de-DE" sz="1600" b="1" dirty="0">
                          <a:solidFill>
                            <a:srgbClr val="004584"/>
                          </a:solidFill>
                          <a:latin typeface="Calibri" panose="020F0502020204030204" pitchFamily="34" charset="0"/>
                          <a:cs typeface="Calibri" panose="020F0502020204030204" pitchFamily="34" charset="0"/>
                        </a:rPr>
                        <a:t>Minimalprinzip</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Einen vorgegebenem Output mit </a:t>
                      </a:r>
                      <a:br>
                        <a:rPr lang="de-DE" sz="1600" dirty="0">
                          <a:solidFill>
                            <a:schemeClr val="tx1">
                              <a:lumMod val="75000"/>
                              <a:lumOff val="25000"/>
                            </a:schemeClr>
                          </a:solidFill>
                          <a:latin typeface="Calibri" panose="020F0502020204030204" pitchFamily="34" charset="0"/>
                          <a:cs typeface="Calibri" panose="020F0502020204030204" pitchFamily="34" charset="0"/>
                        </a:rPr>
                      </a:br>
                      <a:r>
                        <a:rPr lang="de-DE" sz="1600" dirty="0">
                          <a:solidFill>
                            <a:schemeClr val="tx1">
                              <a:lumMod val="75000"/>
                              <a:lumOff val="25000"/>
                            </a:schemeClr>
                          </a:solidFill>
                          <a:latin typeface="Calibri" panose="020F0502020204030204" pitchFamily="34" charset="0"/>
                          <a:cs typeface="Calibri" panose="020F0502020204030204" pitchFamily="34" charset="0"/>
                        </a:rPr>
                        <a:t>möglichst niedrigem Input an Produktionsfaktoren </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erzielen</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nchor="ct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l"/>
                      <a:r>
                        <a:rPr lang="de-DE" sz="1600" b="1" dirty="0">
                          <a:solidFill>
                            <a:srgbClr val="004584"/>
                          </a:solidFill>
                          <a:latin typeface="Calibri" panose="020F0502020204030204" pitchFamily="34" charset="0"/>
                          <a:cs typeface="Calibri" panose="020F0502020204030204" pitchFamily="34" charset="0"/>
                        </a:rPr>
                        <a:t>Optimalprinzip</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Input und Output sind so aufeinander abzustimmen, dass die</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ökonomische Aufgabenstellung nach festgelegten Kriterien optimal gelöst wird</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nchor="ctr">
                    <a:lnL w="12700" cmpd="sng">
                      <a:noFill/>
                    </a:lnL>
                    <a:lnT w="3175" cap="flat" cmpd="sng" algn="ctr">
                      <a:solidFill>
                        <a:schemeClr val="bg1"/>
                      </a:solidFill>
                      <a:prstDash val="solid"/>
                      <a:round/>
                      <a:headEnd type="none" w="med" len="med"/>
                      <a:tailEnd type="none" w="med" len="med"/>
                    </a:lnT>
                    <a:noFill/>
                  </a:tcPr>
                </a:tc>
                <a:extLst>
                  <a:ext uri="{0D108BD9-81ED-4DB2-BD59-A6C34878D82A}">
                    <a16:rowId xmlns:a16="http://schemas.microsoft.com/office/drawing/2014/main" val="10003"/>
                  </a:ext>
                </a:extLst>
              </a:tr>
            </a:tbl>
          </a:graphicData>
        </a:graphic>
      </p:graphicFrame>
      <p:graphicFrame>
        <p:nvGraphicFramePr>
          <p:cNvPr id="9" name="Tabelle 8">
            <a:extLst>
              <a:ext uri="{FF2B5EF4-FFF2-40B4-BE49-F238E27FC236}">
                <a16:creationId xmlns:a16="http://schemas.microsoft.com/office/drawing/2014/main" id="{14A096F9-FBA4-AC44-28A6-3EE2B7FA5C25}"/>
              </a:ext>
            </a:extLst>
          </p:cNvPr>
          <p:cNvGraphicFramePr>
            <a:graphicFrameLocks noGrp="1"/>
          </p:cNvGraphicFramePr>
          <p:nvPr>
            <p:extLst>
              <p:ext uri="{D42A27DB-BD31-4B8C-83A1-F6EECF244321}">
                <p14:modId xmlns:p14="http://schemas.microsoft.com/office/powerpoint/2010/main" val="2730576633"/>
              </p:ext>
            </p:extLst>
          </p:nvPr>
        </p:nvGraphicFramePr>
        <p:xfrm>
          <a:off x="467544" y="3075806"/>
          <a:ext cx="8208664" cy="1645920"/>
        </p:xfrm>
        <a:graphic>
          <a:graphicData uri="http://schemas.openxmlformats.org/drawingml/2006/table">
            <a:tbl>
              <a:tblPr firstCol="1" bandRow="1">
                <a:tableStyleId>{073A0DAA-6AF3-43AB-8588-CEC1D06C72B9}</a:tableStyleId>
              </a:tblPr>
              <a:tblGrid>
                <a:gridCol w="1703638">
                  <a:extLst>
                    <a:ext uri="{9D8B030D-6E8A-4147-A177-3AD203B41FA5}">
                      <a16:colId xmlns:a16="http://schemas.microsoft.com/office/drawing/2014/main" val="20000"/>
                    </a:ext>
                  </a:extLst>
                </a:gridCol>
                <a:gridCol w="6505026">
                  <a:extLst>
                    <a:ext uri="{9D8B030D-6E8A-4147-A177-3AD203B41FA5}">
                      <a16:colId xmlns:a16="http://schemas.microsoft.com/office/drawing/2014/main" val="20001"/>
                    </a:ext>
                  </a:extLst>
                </a:gridCol>
              </a:tblGrid>
              <a:tr h="471108">
                <a:tc>
                  <a:txBody>
                    <a:bodyPr/>
                    <a:lstStyle/>
                    <a:p>
                      <a:pPr algn="l"/>
                      <a:r>
                        <a:rPr lang="de-DE" sz="1600" b="1" dirty="0">
                          <a:solidFill>
                            <a:srgbClr val="01509B"/>
                          </a:solidFill>
                          <a:latin typeface="Calibri" panose="020F0502020204030204" pitchFamily="34" charset="0"/>
                          <a:cs typeface="Calibri" panose="020F0502020204030204" pitchFamily="34" charset="0"/>
                        </a:rPr>
                        <a:t>Effizienz</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a:r>
                        <a:rPr lang="de-DE" sz="1600" dirty="0">
                          <a:solidFill>
                            <a:schemeClr val="tx1">
                              <a:lumMod val="75000"/>
                              <a:lumOff val="25000"/>
                            </a:schemeClr>
                          </a:solidFill>
                          <a:latin typeface="Calibri" panose="020F0502020204030204" pitchFamily="34" charset="0"/>
                          <a:cs typeface="Calibri" panose="020F0502020204030204" pitchFamily="34" charset="0"/>
                        </a:rPr>
                        <a:t>Mit Synergien werden schneller mehr, wettbewerbsfähigere und kostengünstigere Ergebnisse für Produkte, Verfahren und Dienstleistungen, generiert.</a:t>
                      </a: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71108">
                <a:tc>
                  <a:txBody>
                    <a:bodyPr/>
                    <a:lstStyle/>
                    <a:p>
                      <a:pPr algn="l"/>
                      <a:r>
                        <a:rPr lang="de-DE" sz="1600" b="1" dirty="0">
                          <a:solidFill>
                            <a:srgbClr val="01509B"/>
                          </a:solidFill>
                          <a:latin typeface="Calibri" panose="020F0502020204030204" pitchFamily="34" charset="0"/>
                          <a:cs typeface="Calibri" panose="020F0502020204030204" pitchFamily="34" charset="0"/>
                        </a:rPr>
                        <a:t>Effektivität</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Mit Synergien ist die Reichweite größer, es werden europaweit die Menschen in den Mitgliedstaaten erreicht und die Wettbewerbsfähigkeit Europas auf dem Weltmarkt gesteigert.</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nchor="ctr">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69095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Zielgruppen für Synergien</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16</a:t>
            </a:fld>
            <a:endParaRPr lang="de-DE" dirty="0"/>
          </a:p>
        </p:txBody>
      </p:sp>
      <p:sp>
        <p:nvSpPr>
          <p:cNvPr id="8" name="Inhaltsplatzhalter 2">
            <a:extLst>
              <a:ext uri="{FF2B5EF4-FFF2-40B4-BE49-F238E27FC236}">
                <a16:creationId xmlns:a16="http://schemas.microsoft.com/office/drawing/2014/main" id="{94231E56-F451-0B4D-1088-0DBB73B54C57}"/>
              </a:ext>
            </a:extLst>
          </p:cNvPr>
          <p:cNvSpPr txBox="1">
            <a:spLocks/>
          </p:cNvSpPr>
          <p:nvPr/>
        </p:nvSpPr>
        <p:spPr>
          <a:xfrm>
            <a:off x="468313" y="1635646"/>
            <a:ext cx="7848872" cy="284769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69875" lvl="1" indent="-269875">
              <a:spcBef>
                <a:spcPts val="1200"/>
              </a:spcBef>
              <a:buClr>
                <a:srgbClr val="109238"/>
              </a:buClr>
              <a:buSzPct val="110000"/>
              <a:buFont typeface="Arial" panose="020B0604020202020204" pitchFamily="34" charset="0"/>
              <a:buChar char="•"/>
            </a:pPr>
            <a:r>
              <a:rPr lang="de-DE" dirty="0"/>
              <a:t>Politik und Verwaltung, die den Rahmen für Synergien schaffen</a:t>
            </a:r>
          </a:p>
          <a:p>
            <a:pPr marL="539750" lvl="2" indent="-180975">
              <a:buClr>
                <a:srgbClr val="004584"/>
              </a:buClr>
            </a:pPr>
            <a:r>
              <a:rPr lang="de-DE" sz="1600" dirty="0"/>
              <a:t>Europäische Kommission und Agenturen</a:t>
            </a:r>
          </a:p>
          <a:p>
            <a:pPr marL="539750" lvl="2" indent="-180975">
              <a:buClr>
                <a:srgbClr val="004584"/>
              </a:buClr>
            </a:pPr>
            <a:r>
              <a:rPr lang="de-DE" sz="1600" dirty="0"/>
              <a:t>Bundesregierung und Ressorts</a:t>
            </a:r>
          </a:p>
          <a:p>
            <a:pPr marL="539750" lvl="2" indent="-180975">
              <a:buClr>
                <a:srgbClr val="004584"/>
              </a:buClr>
            </a:pPr>
            <a:r>
              <a:rPr lang="de-DE" sz="1600" dirty="0"/>
              <a:t>Landesregierung NRW, EFRE-Verwaltung und Ressorts</a:t>
            </a:r>
          </a:p>
          <a:p>
            <a:pPr marL="155575" lvl="1">
              <a:spcBef>
                <a:spcPts val="1200"/>
              </a:spcBef>
              <a:buClr>
                <a:srgbClr val="109238"/>
              </a:buClr>
              <a:buSzPct val="110000"/>
              <a:buFont typeface="Arial" panose="020B0604020202020204" pitchFamily="34" charset="0"/>
              <a:buChar char="•"/>
            </a:pPr>
            <a:r>
              <a:rPr lang="de-DE" dirty="0"/>
              <a:t>Innovationakteure, die Synergiepotenziale nutzen</a:t>
            </a:r>
          </a:p>
          <a:p>
            <a:pPr marL="539750" lvl="2" indent="-180975">
              <a:buClr>
                <a:srgbClr val="004584"/>
              </a:buClr>
            </a:pPr>
            <a:r>
              <a:rPr lang="de-DE" sz="1600" dirty="0"/>
              <a:t>Wissenschaft und Forschung</a:t>
            </a:r>
          </a:p>
          <a:p>
            <a:pPr marL="539750" lvl="2" indent="-180975">
              <a:buClr>
                <a:srgbClr val="004584"/>
              </a:buClr>
            </a:pPr>
            <a:r>
              <a:rPr lang="de-DE" sz="1600" dirty="0"/>
              <a:t>Große Unternehmen</a:t>
            </a:r>
          </a:p>
          <a:p>
            <a:pPr marL="539750" lvl="2" indent="-180975">
              <a:buClr>
                <a:srgbClr val="004584"/>
              </a:buClr>
            </a:pPr>
            <a:r>
              <a:rPr lang="de-DE" sz="1600" dirty="0"/>
              <a:t>Mittlere und kleine Unternehmen</a:t>
            </a:r>
          </a:p>
          <a:p>
            <a:pPr marL="539750" lvl="2" indent="-180975">
              <a:buClr>
                <a:srgbClr val="004584"/>
              </a:buClr>
            </a:pPr>
            <a:r>
              <a:rPr lang="de-DE" sz="1600" dirty="0"/>
              <a:t>Start-ups</a:t>
            </a:r>
          </a:p>
        </p:txBody>
      </p:sp>
    </p:spTree>
    <p:extLst>
      <p:ext uri="{BB962C8B-B14F-4D97-AF65-F5344CB8AC3E}">
        <p14:creationId xmlns:p14="http://schemas.microsoft.com/office/powerpoint/2010/main" val="3312030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Synergien – Sicht der Europäischen Kommission</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17</a:t>
            </a:fld>
            <a:endParaRPr lang="de-DE" dirty="0"/>
          </a:p>
        </p:txBody>
      </p:sp>
      <p:graphicFrame>
        <p:nvGraphicFramePr>
          <p:cNvPr id="8" name="Tabelle 7">
            <a:extLst>
              <a:ext uri="{FF2B5EF4-FFF2-40B4-BE49-F238E27FC236}">
                <a16:creationId xmlns:a16="http://schemas.microsoft.com/office/drawing/2014/main" id="{1885631F-9379-A838-54F1-845AD7361671}"/>
              </a:ext>
            </a:extLst>
          </p:cNvPr>
          <p:cNvGraphicFramePr>
            <a:graphicFrameLocks noGrp="1"/>
          </p:cNvGraphicFramePr>
          <p:nvPr>
            <p:extLst>
              <p:ext uri="{D42A27DB-BD31-4B8C-83A1-F6EECF244321}">
                <p14:modId xmlns:p14="http://schemas.microsoft.com/office/powerpoint/2010/main" val="65334551"/>
              </p:ext>
            </p:extLst>
          </p:nvPr>
        </p:nvGraphicFramePr>
        <p:xfrm>
          <a:off x="467544" y="1635645"/>
          <a:ext cx="8208664" cy="3393313"/>
        </p:xfrm>
        <a:graphic>
          <a:graphicData uri="http://schemas.openxmlformats.org/drawingml/2006/table">
            <a:tbl>
              <a:tblPr firstCol="1" bandRow="1">
                <a:tableStyleId>{073A0DAA-6AF3-43AB-8588-CEC1D06C72B9}</a:tableStyleId>
              </a:tblPr>
              <a:tblGrid>
                <a:gridCol w="1703638">
                  <a:extLst>
                    <a:ext uri="{9D8B030D-6E8A-4147-A177-3AD203B41FA5}">
                      <a16:colId xmlns:a16="http://schemas.microsoft.com/office/drawing/2014/main" val="20000"/>
                    </a:ext>
                  </a:extLst>
                </a:gridCol>
                <a:gridCol w="6505026">
                  <a:extLst>
                    <a:ext uri="{9D8B030D-6E8A-4147-A177-3AD203B41FA5}">
                      <a16:colId xmlns:a16="http://schemas.microsoft.com/office/drawing/2014/main" val="20001"/>
                    </a:ext>
                  </a:extLst>
                </a:gridCol>
              </a:tblGrid>
              <a:tr h="685481">
                <a:tc>
                  <a:txBody>
                    <a:bodyPr/>
                    <a:lstStyle/>
                    <a:p>
                      <a:pPr algn="l"/>
                      <a:r>
                        <a:rPr lang="de-DE" sz="1600" b="1" dirty="0">
                          <a:solidFill>
                            <a:srgbClr val="004584"/>
                          </a:solidFill>
                          <a:latin typeface="Calibri" panose="020F0502020204030204" pitchFamily="34" charset="0"/>
                          <a:cs typeface="Calibri" panose="020F0502020204030204" pitchFamily="34" charset="0"/>
                        </a:rPr>
                        <a:t>Synergien</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a:r>
                        <a:rPr lang="de-DE" sz="1600" dirty="0">
                          <a:solidFill>
                            <a:schemeClr val="tx1">
                              <a:lumMod val="75000"/>
                              <a:lumOff val="25000"/>
                            </a:schemeClr>
                          </a:solidFill>
                          <a:latin typeface="Calibri" panose="020F0502020204030204" pitchFamily="34" charset="0"/>
                          <a:cs typeface="Calibri" panose="020F0502020204030204" pitchFamily="34" charset="0"/>
                        </a:rPr>
                        <a:t>zwischen EU-finanzierten Förderprogrammen bedeuten gemeinsame oder koordinierte Anstrengungen, um eine </a:t>
                      </a:r>
                      <a:r>
                        <a:rPr lang="de-DE" sz="1600" dirty="0">
                          <a:solidFill>
                            <a:srgbClr val="004584"/>
                          </a:solidFill>
                          <a:latin typeface="Calibri" panose="020F0502020204030204" pitchFamily="34" charset="0"/>
                          <a:cs typeface="Calibri" panose="020F0502020204030204" pitchFamily="34" charset="0"/>
                        </a:rPr>
                        <a:t>größeren </a:t>
                      </a:r>
                      <a:r>
                        <a:rPr lang="de-DE" sz="1600" i="1" baseline="0" dirty="0">
                          <a:solidFill>
                            <a:srgbClr val="004584"/>
                          </a:solidFill>
                          <a:latin typeface="Calibri" panose="020F0502020204030204" pitchFamily="34" charset="0"/>
                          <a:cs typeface="Calibri" panose="020F0502020204030204" pitchFamily="34" charset="0"/>
                        </a:rPr>
                        <a:t>Impact</a:t>
                      </a:r>
                      <a:r>
                        <a:rPr lang="de-DE" sz="1600" baseline="0" dirty="0">
                          <a:solidFill>
                            <a:srgbClr val="004584"/>
                          </a:solidFill>
                          <a:latin typeface="Calibri" panose="020F0502020204030204" pitchFamily="34" charset="0"/>
                          <a:cs typeface="Calibri" panose="020F0502020204030204" pitchFamily="34" charset="0"/>
                        </a:rPr>
                        <a:t> </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(Wirkung, Nutzen, …) u</a:t>
                      </a:r>
                      <a:r>
                        <a:rPr lang="de-DE" sz="1600" dirty="0">
                          <a:solidFill>
                            <a:schemeClr val="tx1">
                              <a:lumMod val="75000"/>
                              <a:lumOff val="25000"/>
                            </a:schemeClr>
                          </a:solidFill>
                          <a:latin typeface="Calibri" panose="020F0502020204030204" pitchFamily="34" charset="0"/>
                          <a:cs typeface="Calibri" panose="020F0502020204030204" pitchFamily="34" charset="0"/>
                        </a:rPr>
                        <a:t>nd eine</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a:t>
                      </a:r>
                      <a:r>
                        <a:rPr lang="de-DE" sz="1600" baseline="0" dirty="0">
                          <a:solidFill>
                            <a:srgbClr val="004584"/>
                          </a:solidFill>
                          <a:latin typeface="Calibri" panose="020F0502020204030204" pitchFamily="34" charset="0"/>
                          <a:cs typeface="Calibri" panose="020F0502020204030204" pitchFamily="34" charset="0"/>
                        </a:rPr>
                        <a:t>höhere </a:t>
                      </a:r>
                      <a:r>
                        <a:rPr lang="de-DE" sz="1600" dirty="0">
                          <a:solidFill>
                            <a:srgbClr val="004584"/>
                          </a:solidFill>
                          <a:latin typeface="Calibri" panose="020F0502020204030204" pitchFamily="34" charset="0"/>
                          <a:cs typeface="Calibri" panose="020F0502020204030204" pitchFamily="34" charset="0"/>
                        </a:rPr>
                        <a:t>Effizienz </a:t>
                      </a:r>
                      <a:r>
                        <a:rPr lang="de-DE" sz="1600" dirty="0">
                          <a:solidFill>
                            <a:schemeClr val="tx1">
                              <a:lumMod val="75000"/>
                              <a:lumOff val="25000"/>
                            </a:schemeClr>
                          </a:solidFill>
                          <a:latin typeface="Calibri" panose="020F0502020204030204" pitchFamily="34" charset="0"/>
                          <a:cs typeface="Calibri" panose="020F0502020204030204" pitchFamily="34" charset="0"/>
                        </a:rPr>
                        <a:t>zu erreichen.</a:t>
                      </a:r>
                    </a:p>
                  </a:txBody>
                  <a:tcPr>
                    <a:lnL w="12700" cmpd="sng">
                      <a:noFill/>
                    </a:lnL>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57161">
                <a:tc>
                  <a:txBody>
                    <a:bodyPr/>
                    <a:lstStyle/>
                    <a:p>
                      <a:pPr algn="l"/>
                      <a:r>
                        <a:rPr lang="de-DE" sz="1600" b="1" dirty="0">
                          <a:solidFill>
                            <a:srgbClr val="004584"/>
                          </a:solidFill>
                          <a:latin typeface="Calibri" panose="020F0502020204030204" pitchFamily="34" charset="0"/>
                          <a:cs typeface="Calibri" panose="020F0502020204030204" pitchFamily="34" charset="0"/>
                        </a:rPr>
                        <a:t>Hintergrund</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Das</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Budget der EU-COM wird </a:t>
                      </a:r>
                      <a:r>
                        <a:rPr lang="de-DE" sz="1600" baseline="0" dirty="0">
                          <a:solidFill>
                            <a:srgbClr val="004584"/>
                          </a:solidFill>
                          <a:latin typeface="Calibri" panose="020F0502020204030204" pitchFamily="34" charset="0"/>
                          <a:cs typeface="Calibri" panose="020F0502020204030204" pitchFamily="34" charset="0"/>
                        </a:rPr>
                        <a:t>unmittelbar</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von ihr selbst oder </a:t>
                      </a:r>
                      <a:r>
                        <a:rPr lang="de-DE" sz="1600" baseline="0" dirty="0">
                          <a:solidFill>
                            <a:srgbClr val="004584"/>
                          </a:solidFill>
                          <a:latin typeface="Calibri" panose="020F0502020204030204" pitchFamily="34" charset="0"/>
                          <a:cs typeface="Calibri" panose="020F0502020204030204" pitchFamily="34" charset="0"/>
                        </a:rPr>
                        <a:t>mittelbar</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über die Mitgliedstaaten oder Regionen verausgabt.</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1118201">
                <a:tc>
                  <a:txBody>
                    <a:bodyPr/>
                    <a:lstStyle/>
                    <a:p>
                      <a:pPr algn="l"/>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solidFill>
                            <a:srgbClr val="004584"/>
                          </a:solidFill>
                          <a:latin typeface="Calibri"/>
                          <a:cs typeface="Calibri" panose="020F0502020204030204" pitchFamily="34" charset="0"/>
                        </a:rPr>
                        <a:t>Direkte</a:t>
                      </a:r>
                      <a:r>
                        <a:rPr lang="de-DE" sz="1600" dirty="0">
                          <a:solidFill>
                            <a:srgbClr val="404040"/>
                          </a:solidFill>
                          <a:latin typeface="Calibri"/>
                          <a:cs typeface="Calibri" panose="020F0502020204030204" pitchFamily="34" charset="0"/>
                        </a:rPr>
                        <a:t> EU-Förderermittel aus von der EU-COM</a:t>
                      </a:r>
                      <a:r>
                        <a:rPr lang="de-DE" sz="1600" baseline="0" dirty="0">
                          <a:solidFill>
                            <a:srgbClr val="404040"/>
                          </a:solidFill>
                          <a:latin typeface="Calibri"/>
                          <a:cs typeface="Calibri" panose="020F0502020204030204" pitchFamily="34" charset="0"/>
                        </a:rPr>
                        <a:t> gemanagten Förder-programmen (z. B. Horizont Europa) und </a:t>
                      </a:r>
                      <a:r>
                        <a:rPr lang="de-DE" sz="1600" baseline="0" dirty="0">
                          <a:solidFill>
                            <a:srgbClr val="004584"/>
                          </a:solidFill>
                          <a:latin typeface="Calibri"/>
                          <a:cs typeface="Calibri" panose="020F0502020204030204" pitchFamily="34" charset="0"/>
                        </a:rPr>
                        <a:t>indirekte</a:t>
                      </a:r>
                      <a:r>
                        <a:rPr lang="de-DE" sz="1600" baseline="0">
                          <a:solidFill>
                            <a:srgbClr val="404040"/>
                          </a:solidFill>
                          <a:latin typeface="Calibri"/>
                          <a:cs typeface="Calibri" panose="020F0502020204030204" pitchFamily="34" charset="0"/>
                        </a:rPr>
                        <a:t> EU-Fördermittel, die von den Mitgliedstaaten oder Regionen - ergänzt um einen regionalen Anteil -  verausgabt werden (z. B. EFRE/JTF-Programm NRW), sollen einen maximalen </a:t>
                      </a:r>
                      <a:r>
                        <a:rPr lang="de-DE" sz="1600" i="1" baseline="0" dirty="0">
                          <a:solidFill>
                            <a:srgbClr val="404040"/>
                          </a:solidFill>
                          <a:latin typeface="Calibri"/>
                          <a:cs typeface="Calibri" panose="020F0502020204030204" pitchFamily="34" charset="0"/>
                        </a:rPr>
                        <a:t>Impact </a:t>
                      </a:r>
                      <a:r>
                        <a:rPr lang="de-DE" sz="1600" i="0" baseline="0" dirty="0">
                          <a:solidFill>
                            <a:srgbClr val="404040"/>
                          </a:solidFill>
                          <a:latin typeface="Calibri"/>
                          <a:cs typeface="Calibri" panose="020F0502020204030204" pitchFamily="34" charset="0"/>
                        </a:rPr>
                        <a:t>entfalten.</a:t>
                      </a:r>
                      <a:endParaRPr lang="de-DE" sz="1600" i="0" dirty="0">
                        <a:solidFill>
                          <a:srgbClr val="404040"/>
                        </a:solidFill>
                        <a:latin typeface="Calibri"/>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680593">
                <a:tc>
                  <a:txBody>
                    <a:bodyPr/>
                    <a:lstStyle/>
                    <a:p>
                      <a:pPr algn="l"/>
                      <a:r>
                        <a:rPr lang="de-DE" sz="1600" b="1" dirty="0">
                          <a:solidFill>
                            <a:srgbClr val="004584"/>
                          </a:solidFill>
                          <a:latin typeface="Calibri" panose="020F0502020204030204" pitchFamily="34" charset="0"/>
                          <a:cs typeface="Calibri" panose="020F0502020204030204" pitchFamily="34" charset="0"/>
                        </a:rPr>
                        <a:t>Fazit</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Synergien resultieren aus</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dem </a:t>
                      </a:r>
                      <a:r>
                        <a:rPr lang="de-DE" sz="1600" baseline="0" dirty="0">
                          <a:solidFill>
                            <a:srgbClr val="004584"/>
                          </a:solidFill>
                          <a:latin typeface="Calibri" panose="020F0502020204030204" pitchFamily="34" charset="0"/>
                          <a:cs typeface="Calibri" panose="020F0502020204030204" pitchFamily="34" charset="0"/>
                        </a:rPr>
                        <a:t>Einsatz von EU-Fördermitteln </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aus unterschiedlichen Quellen.</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82749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Synergien – in der Europäische Union heute systemimmanent</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18</a:t>
            </a:fld>
            <a:endParaRPr lang="de-DE" dirty="0"/>
          </a:p>
        </p:txBody>
      </p:sp>
      <p:graphicFrame>
        <p:nvGraphicFramePr>
          <p:cNvPr id="2" name="Tabelle 1">
            <a:extLst>
              <a:ext uri="{FF2B5EF4-FFF2-40B4-BE49-F238E27FC236}">
                <a16:creationId xmlns:a16="http://schemas.microsoft.com/office/drawing/2014/main" id="{6F97F853-6044-EEDA-0D99-9475C2CCC02B}"/>
              </a:ext>
            </a:extLst>
          </p:cNvPr>
          <p:cNvGraphicFramePr>
            <a:graphicFrameLocks noGrp="1"/>
          </p:cNvGraphicFramePr>
          <p:nvPr>
            <p:extLst>
              <p:ext uri="{D42A27DB-BD31-4B8C-83A1-F6EECF244321}">
                <p14:modId xmlns:p14="http://schemas.microsoft.com/office/powerpoint/2010/main" val="3538239610"/>
              </p:ext>
            </p:extLst>
          </p:nvPr>
        </p:nvGraphicFramePr>
        <p:xfrm>
          <a:off x="467544" y="1635645"/>
          <a:ext cx="8208664" cy="2712720"/>
        </p:xfrm>
        <a:graphic>
          <a:graphicData uri="http://schemas.openxmlformats.org/drawingml/2006/table">
            <a:tbl>
              <a:tblPr firstCol="1" bandRow="1">
                <a:tableStyleId>{073A0DAA-6AF3-43AB-8588-CEC1D06C72B9}</a:tableStyleId>
              </a:tblPr>
              <a:tblGrid>
                <a:gridCol w="1872208">
                  <a:extLst>
                    <a:ext uri="{9D8B030D-6E8A-4147-A177-3AD203B41FA5}">
                      <a16:colId xmlns:a16="http://schemas.microsoft.com/office/drawing/2014/main" val="20000"/>
                    </a:ext>
                  </a:extLst>
                </a:gridCol>
                <a:gridCol w="6336456">
                  <a:extLst>
                    <a:ext uri="{9D8B030D-6E8A-4147-A177-3AD203B41FA5}">
                      <a16:colId xmlns:a16="http://schemas.microsoft.com/office/drawing/2014/main" val="20001"/>
                    </a:ext>
                  </a:extLst>
                </a:gridCol>
              </a:tblGrid>
              <a:tr h="465172">
                <a:tc>
                  <a:txBody>
                    <a:bodyPr/>
                    <a:lstStyle/>
                    <a:p>
                      <a:pPr algn="l"/>
                      <a:r>
                        <a:rPr lang="de-DE" sz="1600" b="1" baseline="0" dirty="0">
                          <a:solidFill>
                            <a:srgbClr val="004584"/>
                          </a:solidFill>
                          <a:latin typeface="Calibri" panose="020F0502020204030204" pitchFamily="34" charset="0"/>
                          <a:cs typeface="Calibri" panose="020F0502020204030204" pitchFamily="34" charset="0"/>
                        </a:rPr>
                        <a:t>Gremien der EU</a:t>
                      </a:r>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l">
                        <a:buFont typeface="Arial" panose="020B0604020202020204" pitchFamily="34" charset="0"/>
                        <a:buNone/>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Der Europäische Rat, das Europäische Parlament und die Europäische Kommission (EU-KOM) beschließen </a:t>
                      </a:r>
                      <a:br>
                        <a:rPr lang="de-DE" sz="1600" baseline="0" dirty="0">
                          <a:solidFill>
                            <a:schemeClr val="tx1">
                              <a:lumMod val="75000"/>
                              <a:lumOff val="25000"/>
                            </a:schemeClr>
                          </a:solidFill>
                          <a:latin typeface="Calibri" panose="020F0502020204030204" pitchFamily="34" charset="0"/>
                          <a:cs typeface="Calibri" panose="020F0502020204030204" pitchFamily="34" charset="0"/>
                        </a:rPr>
                      </a:br>
                      <a:r>
                        <a:rPr lang="de-DE" sz="1600" baseline="0" dirty="0">
                          <a:solidFill>
                            <a:schemeClr val="tx1">
                              <a:lumMod val="75000"/>
                              <a:lumOff val="25000"/>
                            </a:schemeClr>
                          </a:solidFill>
                          <a:latin typeface="Calibri" panose="020F0502020204030204" pitchFamily="34" charset="0"/>
                          <a:cs typeface="Calibri" panose="020F0502020204030204" pitchFamily="34" charset="0"/>
                        </a:rPr>
                        <a:t>politische Ziele, Strategien, Budgets und EU-Verordnungen</a:t>
                      </a:r>
                    </a:p>
                  </a:txBody>
                  <a:tcPr>
                    <a:lnL w="12700" cmpd="sng">
                      <a:noFill/>
                    </a:lnL>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8568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EU-KOM</a:t>
                      </a:r>
                    </a:p>
                    <a:p>
                      <a:pPr algn="l"/>
                      <a:r>
                        <a:rPr lang="de-DE" sz="1600" b="0" dirty="0">
                          <a:solidFill>
                            <a:srgbClr val="004584"/>
                          </a:solidFill>
                          <a:latin typeface="Calibri" panose="020F0502020204030204" pitchFamily="34" charset="0"/>
                          <a:cs typeface="Calibri" panose="020F0502020204030204" pitchFamily="34" charset="0"/>
                        </a:rPr>
                        <a:t>nach innen</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l">
                        <a:buFont typeface="Arial" panose="020B0604020202020204" pitchFamily="34" charset="0"/>
                        <a:buNone/>
                      </a:pPr>
                      <a:r>
                        <a:rPr lang="de-DE" sz="1600" dirty="0">
                          <a:solidFill>
                            <a:schemeClr val="tx1">
                              <a:lumMod val="75000"/>
                              <a:lumOff val="25000"/>
                            </a:schemeClr>
                          </a:solidFill>
                          <a:latin typeface="Calibri" panose="020F0502020204030204" pitchFamily="34" charset="0"/>
                          <a:cs typeface="Calibri" panose="020F0502020204030204" pitchFamily="34" charset="0"/>
                        </a:rPr>
                        <a:t>schafft Synergiepotenziale und Synergien zwischen den von der EU selbst verwalteten Förderprogrammen durch eine strategische Vorgehensweise und die stringente Nutzung vorgegebener Ziele in den EU-Verordnungen für deren Umsetzung</a:t>
                      </a: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6610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EU-KOM</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dirty="0">
                          <a:solidFill>
                            <a:srgbClr val="004584"/>
                          </a:solidFill>
                          <a:latin typeface="Calibri" panose="020F0502020204030204" pitchFamily="34" charset="0"/>
                          <a:cs typeface="Calibri" panose="020F0502020204030204" pitchFamily="34" charset="0"/>
                        </a:rPr>
                        <a:t>nach außen</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schafft mit gleichen Ansätzen den Rahmen für Synergien zwischen den gemeinsam verwalteten Förderprogrammen wie den ESIF,</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notifiziert</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diese und überwacht deren Umsetzung </a:t>
                      </a: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19837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Synergien – Sicht der Landesregierung NRW</a:t>
            </a:r>
            <a:endParaRPr lang="de-DE" sz="2000" b="0" i="1" dirty="0">
              <a:solidFill>
                <a:schemeClr val="bg1">
                  <a:lumMod val="50000"/>
                </a:schemeClr>
              </a:solidFill>
            </a:endParaRP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19</a:t>
            </a:fld>
            <a:endParaRPr lang="de-DE" dirty="0"/>
          </a:p>
        </p:txBody>
      </p:sp>
      <p:graphicFrame>
        <p:nvGraphicFramePr>
          <p:cNvPr id="8" name="Tabelle 7">
            <a:extLst>
              <a:ext uri="{FF2B5EF4-FFF2-40B4-BE49-F238E27FC236}">
                <a16:creationId xmlns:a16="http://schemas.microsoft.com/office/drawing/2014/main" id="{01A0E018-E1EA-AEA6-D8DB-EECC4304387B}"/>
              </a:ext>
            </a:extLst>
          </p:cNvPr>
          <p:cNvGraphicFramePr>
            <a:graphicFrameLocks noGrp="1"/>
          </p:cNvGraphicFramePr>
          <p:nvPr>
            <p:extLst>
              <p:ext uri="{D42A27DB-BD31-4B8C-83A1-F6EECF244321}">
                <p14:modId xmlns:p14="http://schemas.microsoft.com/office/powerpoint/2010/main" val="3122501008"/>
              </p:ext>
            </p:extLst>
          </p:nvPr>
        </p:nvGraphicFramePr>
        <p:xfrm>
          <a:off x="467544" y="1635645"/>
          <a:ext cx="8208664" cy="3110841"/>
        </p:xfrm>
        <a:graphic>
          <a:graphicData uri="http://schemas.openxmlformats.org/drawingml/2006/table">
            <a:tbl>
              <a:tblPr firstCol="1" bandRow="1">
                <a:tableStyleId>{073A0DAA-6AF3-43AB-8588-CEC1D06C72B9}</a:tableStyleId>
              </a:tblPr>
              <a:tblGrid>
                <a:gridCol w="1703638">
                  <a:extLst>
                    <a:ext uri="{9D8B030D-6E8A-4147-A177-3AD203B41FA5}">
                      <a16:colId xmlns:a16="http://schemas.microsoft.com/office/drawing/2014/main" val="20000"/>
                    </a:ext>
                  </a:extLst>
                </a:gridCol>
                <a:gridCol w="6505026">
                  <a:extLst>
                    <a:ext uri="{9D8B030D-6E8A-4147-A177-3AD203B41FA5}">
                      <a16:colId xmlns:a16="http://schemas.microsoft.com/office/drawing/2014/main" val="20001"/>
                    </a:ext>
                  </a:extLst>
                </a:gridCol>
              </a:tblGrid>
              <a:tr h="1008113">
                <a:tc>
                  <a:txBody>
                    <a:bodyPr/>
                    <a:lstStyle/>
                    <a:p>
                      <a:pPr algn="l"/>
                      <a:r>
                        <a:rPr lang="de-DE" sz="1600" b="1" baseline="0" dirty="0">
                          <a:solidFill>
                            <a:srgbClr val="004584"/>
                          </a:solidFill>
                          <a:latin typeface="Calibri" panose="020F0502020204030204" pitchFamily="34" charset="0"/>
                          <a:cs typeface="Calibri" panose="020F0502020204030204" pitchFamily="34" charset="0"/>
                        </a:rPr>
                        <a:t>Ziel</a:t>
                      </a:r>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a:r>
                        <a:rPr lang="de-DE" sz="1600" baseline="0" dirty="0">
                          <a:solidFill>
                            <a:schemeClr val="tx1">
                              <a:lumMod val="75000"/>
                              <a:lumOff val="25000"/>
                            </a:schemeClr>
                          </a:solidFill>
                          <a:latin typeface="Calibri" panose="020F0502020204030204" pitchFamily="34" charset="0"/>
                          <a:cs typeface="Calibri" panose="020F0502020204030204" pitchFamily="34" charset="0"/>
                        </a:rPr>
                        <a:t>Gemeinsames strategisches Ziel im Europäischen Forschungsraum und in NRW ist die Umsetzung der Ergebnisse aus Wissenschaft und Forschung in der Wirtschaft. </a:t>
                      </a:r>
                    </a:p>
                    <a:p>
                      <a:pPr algn="l"/>
                      <a:r>
                        <a:rPr lang="de-DE" sz="1600" baseline="0" dirty="0">
                          <a:solidFill>
                            <a:schemeClr val="tx1">
                              <a:lumMod val="75000"/>
                              <a:lumOff val="25000"/>
                            </a:schemeClr>
                          </a:solidFill>
                          <a:latin typeface="Calibri" panose="020F0502020204030204" pitchFamily="34" charset="0"/>
                          <a:cs typeface="Calibri" panose="020F0502020204030204" pitchFamily="34" charset="0"/>
                        </a:rPr>
                        <a:t>Kooperationen zwischen Wissenschaft und Wirtschaft sind in der </a:t>
                      </a:r>
                      <a:br>
                        <a:rPr lang="de-DE" sz="1600" baseline="0" dirty="0">
                          <a:solidFill>
                            <a:schemeClr val="tx1">
                              <a:lumMod val="75000"/>
                              <a:lumOff val="25000"/>
                            </a:schemeClr>
                          </a:solidFill>
                          <a:latin typeface="Calibri" panose="020F0502020204030204" pitchFamily="34" charset="0"/>
                          <a:cs typeface="Calibri" panose="020F0502020204030204" pitchFamily="34" charset="0"/>
                        </a:rPr>
                      </a:br>
                      <a:r>
                        <a:rPr lang="de-DE" sz="1600" baseline="0" dirty="0">
                          <a:solidFill>
                            <a:schemeClr val="tx1">
                              <a:lumMod val="75000"/>
                              <a:lumOff val="25000"/>
                            </a:schemeClr>
                          </a:solidFill>
                          <a:latin typeface="Calibri" panose="020F0502020204030204" pitchFamily="34" charset="0"/>
                          <a:cs typeface="Calibri" panose="020F0502020204030204" pitchFamily="34" charset="0"/>
                        </a:rPr>
                        <a:t>NRW-Innovationspolitik verankert.</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11058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Synergien</a:t>
                      </a:r>
                    </a:p>
                    <a:p>
                      <a:pPr algn="l"/>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a:r>
                        <a:rPr lang="de-DE" sz="1600" dirty="0">
                          <a:solidFill>
                            <a:schemeClr val="tx1">
                              <a:lumMod val="75000"/>
                              <a:lumOff val="25000"/>
                            </a:schemeClr>
                          </a:solidFill>
                          <a:latin typeface="Calibri" panose="020F0502020204030204" pitchFamily="34" charset="0"/>
                          <a:cs typeface="Calibri" panose="020F0502020204030204" pitchFamily="34" charset="0"/>
                        </a:rPr>
                        <a:t>zwischen EU-Programmen für Forschung und Innovation (F+I)</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und Fö</a:t>
                      </a:r>
                      <a:r>
                        <a:rPr lang="de-DE" sz="1600" dirty="0">
                          <a:solidFill>
                            <a:schemeClr val="tx1">
                              <a:lumMod val="75000"/>
                              <a:lumOff val="25000"/>
                            </a:schemeClr>
                          </a:solidFill>
                          <a:latin typeface="Calibri" panose="020F0502020204030204" pitchFamily="34" charset="0"/>
                          <a:cs typeface="Calibri" panose="020F0502020204030204" pitchFamily="34" charset="0"/>
                        </a:rPr>
                        <a:t>rderangeboten in NRW sind</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relevant. Strategien, Methoden und Informationen zur Nutzung der Synergiepotenziale zwischen beiden Programmwelten werden entwickelt, erprobt und verbreitet.</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69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Synergien</a:t>
                      </a:r>
                    </a:p>
                    <a:p>
                      <a:pPr algn="l"/>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bestehen mit dem Deutschen Aufbau-</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und Resilienzplan (DARP) des BMWK.</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5663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platzhalter 10">
            <a:extLst>
              <a:ext uri="{FF2B5EF4-FFF2-40B4-BE49-F238E27FC236}">
                <a16:creationId xmlns:a16="http://schemas.microsoft.com/office/drawing/2014/main" id="{CE11049C-960C-AD96-E9CA-38F6F6385F06}"/>
              </a:ext>
            </a:extLst>
          </p:cNvPr>
          <p:cNvSpPr>
            <a:spLocks noGrp="1"/>
          </p:cNvSpPr>
          <p:nvPr>
            <p:ph type="body" sz="quarter" idx="10"/>
          </p:nvPr>
        </p:nvSpPr>
        <p:spPr/>
        <p:txBody>
          <a:bodyPr/>
          <a:lstStyle/>
          <a:p>
            <a:r>
              <a:rPr lang="de-DE" dirty="0"/>
              <a:t>Inhalt</a:t>
            </a:r>
          </a:p>
        </p:txBody>
      </p:sp>
      <p:sp>
        <p:nvSpPr>
          <p:cNvPr id="7" name="Datumsplatzhalter 6">
            <a:extLst>
              <a:ext uri="{FF2B5EF4-FFF2-40B4-BE49-F238E27FC236}">
                <a16:creationId xmlns:a16="http://schemas.microsoft.com/office/drawing/2014/main" id="{DA8F25EA-7220-BF28-192B-DD35BE8067DA}"/>
              </a:ext>
            </a:extLst>
          </p:cNvPr>
          <p:cNvSpPr>
            <a:spLocks noGrp="1"/>
          </p:cNvSpPr>
          <p:nvPr>
            <p:ph type="dt" sz="half" idx="2"/>
          </p:nvPr>
        </p:nvSpPr>
        <p:spPr/>
        <p:txBody>
          <a:bodyPr/>
          <a:lstStyle/>
          <a:p>
            <a:r>
              <a:rPr lang="de-DE"/>
              <a:t>15.03.2023</a:t>
            </a:r>
            <a:endParaRPr lang="de-DE" dirty="0"/>
          </a:p>
        </p:txBody>
      </p:sp>
      <p:sp>
        <p:nvSpPr>
          <p:cNvPr id="8" name="Fußzeilenplatzhalter 7">
            <a:extLst>
              <a:ext uri="{FF2B5EF4-FFF2-40B4-BE49-F238E27FC236}">
                <a16:creationId xmlns:a16="http://schemas.microsoft.com/office/drawing/2014/main" id="{234D3DFC-D8E3-A968-293C-00D34D2A1686}"/>
              </a:ext>
            </a:extLst>
          </p:cNvPr>
          <p:cNvSpPr>
            <a:spLocks noGrp="1"/>
          </p:cNvSpPr>
          <p:nvPr>
            <p:ph type="ftr" sz="quarter" idx="3"/>
          </p:nvPr>
        </p:nvSpPr>
        <p:spPr/>
        <p:txBody>
          <a:bodyPr/>
          <a:lstStyle/>
          <a:p>
            <a:r>
              <a:rPr lang="de-DE"/>
              <a:t>Interventionen der EU</a:t>
            </a:r>
            <a:endParaRPr lang="de-DE" dirty="0"/>
          </a:p>
        </p:txBody>
      </p:sp>
      <p:sp>
        <p:nvSpPr>
          <p:cNvPr id="9" name="Foliennummernplatzhalter 8">
            <a:extLst>
              <a:ext uri="{FF2B5EF4-FFF2-40B4-BE49-F238E27FC236}">
                <a16:creationId xmlns:a16="http://schemas.microsoft.com/office/drawing/2014/main" id="{DE507E3D-51B5-6019-A92F-FC3DAF11876A}"/>
              </a:ext>
            </a:extLst>
          </p:cNvPr>
          <p:cNvSpPr>
            <a:spLocks noGrp="1"/>
          </p:cNvSpPr>
          <p:nvPr>
            <p:ph type="sldNum" sz="quarter" idx="4"/>
          </p:nvPr>
        </p:nvSpPr>
        <p:spPr/>
        <p:txBody>
          <a:bodyPr rIns="108000"/>
          <a:lstStyle/>
          <a:p>
            <a:fld id="{451AA64C-E0B0-46F1-8CD3-03730F1A5CF9}" type="slidenum">
              <a:rPr lang="de-DE" smtClean="0"/>
              <a:pPr/>
              <a:t>2</a:t>
            </a:fld>
            <a:endParaRPr lang="de-DE" dirty="0"/>
          </a:p>
        </p:txBody>
      </p:sp>
      <p:sp>
        <p:nvSpPr>
          <p:cNvPr id="10" name="Textplatzhalter 9">
            <a:extLst>
              <a:ext uri="{FF2B5EF4-FFF2-40B4-BE49-F238E27FC236}">
                <a16:creationId xmlns:a16="http://schemas.microsoft.com/office/drawing/2014/main" id="{7C81CE1E-E529-3855-83AC-1E238A88703A}"/>
              </a:ext>
            </a:extLst>
          </p:cNvPr>
          <p:cNvSpPr>
            <a:spLocks noGrp="1"/>
          </p:cNvSpPr>
          <p:nvPr>
            <p:ph type="body" sz="quarter" idx="11"/>
          </p:nvPr>
        </p:nvSpPr>
        <p:spPr>
          <a:xfrm>
            <a:off x="467544" y="1563638"/>
            <a:ext cx="8334240" cy="2736502"/>
          </a:xfrm>
        </p:spPr>
        <p:txBody>
          <a:bodyPr/>
          <a:lstStyle/>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Rechtsrahmen der EU	Folien	</a:t>
            </a:r>
            <a:r>
              <a:rPr lang="de-DE" dirty="0">
                <a:latin typeface="Calibri" panose="020F0502020204030204" pitchFamily="34" charset="0"/>
                <a:cs typeface="Calibri" panose="020F0502020204030204" pitchFamily="34" charset="0"/>
                <a:hlinkClick r:id="rId2" action="ppaction://hlinksldjump"/>
              </a:rPr>
              <a:t>3</a:t>
            </a:r>
            <a:r>
              <a:rPr lang="de-DE" dirty="0">
                <a:latin typeface="Calibri" panose="020F0502020204030204" pitchFamily="34" charset="0"/>
                <a:cs typeface="Calibri" panose="020F0502020204030204" pitchFamily="34" charset="0"/>
              </a:rPr>
              <a:t> ff.</a:t>
            </a:r>
          </a:p>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Kleine und mittlere Unternehmen	Folien	</a:t>
            </a:r>
            <a:r>
              <a:rPr lang="de-DE" dirty="0">
                <a:latin typeface="Calibri" panose="020F0502020204030204" pitchFamily="34" charset="0"/>
                <a:cs typeface="Calibri" panose="020F0502020204030204" pitchFamily="34" charset="0"/>
                <a:hlinkClick r:id="rId3" action="ppaction://hlinksldjump"/>
              </a:rPr>
              <a:t>6</a:t>
            </a:r>
            <a:r>
              <a:rPr lang="de-DE" dirty="0">
                <a:latin typeface="Calibri" panose="020F0502020204030204" pitchFamily="34" charset="0"/>
                <a:cs typeface="Calibri" panose="020F0502020204030204" pitchFamily="34" charset="0"/>
              </a:rPr>
              <a:t> ff.</a:t>
            </a:r>
          </a:p>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Begriffe im Beihilfekontext	Folien	</a:t>
            </a:r>
            <a:r>
              <a:rPr lang="de-DE" dirty="0">
                <a:latin typeface="Calibri" panose="020F0502020204030204" pitchFamily="34" charset="0"/>
                <a:cs typeface="Calibri" panose="020F0502020204030204" pitchFamily="34" charset="0"/>
                <a:hlinkClick r:id="rId4" action="ppaction://hlinksldjump"/>
              </a:rPr>
              <a:t>9</a:t>
            </a:r>
            <a:r>
              <a:rPr lang="de-DE" dirty="0">
                <a:latin typeface="Calibri" panose="020F0502020204030204" pitchFamily="34" charset="0"/>
                <a:cs typeface="Calibri" panose="020F0502020204030204" pitchFamily="34" charset="0"/>
              </a:rPr>
              <a:t> ff.</a:t>
            </a:r>
          </a:p>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Synergien	Folien	</a:t>
            </a:r>
            <a:r>
              <a:rPr lang="de-DE" dirty="0">
                <a:latin typeface="Calibri" panose="020F0502020204030204" pitchFamily="34" charset="0"/>
                <a:cs typeface="Calibri" panose="020F0502020204030204" pitchFamily="34" charset="0"/>
                <a:hlinkClick r:id="rId5" action="ppaction://hlinksldjump"/>
              </a:rPr>
              <a:t>14</a:t>
            </a:r>
            <a:r>
              <a:rPr lang="de-DE" dirty="0">
                <a:latin typeface="Calibri" panose="020F0502020204030204" pitchFamily="34" charset="0"/>
                <a:cs typeface="Calibri" panose="020F0502020204030204" pitchFamily="34" charset="0"/>
              </a:rPr>
              <a:t> ff.</a:t>
            </a:r>
          </a:p>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Budgets der Europäischen Union	Folien	 </a:t>
            </a:r>
            <a:r>
              <a:rPr lang="de-DE" dirty="0">
                <a:latin typeface="Calibri" panose="020F0502020204030204" pitchFamily="34" charset="0"/>
                <a:cs typeface="Calibri" panose="020F0502020204030204" pitchFamily="34" charset="0"/>
                <a:hlinkClick r:id="rId6" action="ppaction://hlinksldjump"/>
              </a:rPr>
              <a:t>28</a:t>
            </a:r>
            <a:r>
              <a:rPr lang="de-DE" dirty="0">
                <a:latin typeface="Calibri" panose="020F0502020204030204" pitchFamily="34" charset="0"/>
                <a:cs typeface="Calibri" panose="020F0502020204030204" pitchFamily="34" charset="0"/>
              </a:rPr>
              <a:t> ff</a:t>
            </a:r>
          </a:p>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Strategische Beratungen	Folien	 </a:t>
            </a:r>
            <a:r>
              <a:rPr lang="de-DE" dirty="0">
                <a:latin typeface="Calibri" panose="020F0502020204030204" pitchFamily="34" charset="0"/>
                <a:cs typeface="Calibri" panose="020F0502020204030204" pitchFamily="34" charset="0"/>
                <a:hlinkClick r:id="rId7" action="ppaction://hlinksldjump"/>
              </a:rPr>
              <a:t>36</a:t>
            </a:r>
            <a:r>
              <a:rPr lang="de-DE" dirty="0">
                <a:latin typeface="Calibri" panose="020F0502020204030204" pitchFamily="34" charset="0"/>
                <a:cs typeface="Calibri" panose="020F0502020204030204" pitchFamily="34" charset="0"/>
              </a:rPr>
              <a:t> ff</a:t>
            </a:r>
          </a:p>
          <a:p>
            <a:endParaRPr lang="de-DE" dirty="0"/>
          </a:p>
        </p:txBody>
      </p:sp>
      <p:sp>
        <p:nvSpPr>
          <p:cNvPr id="13" name="Titel 12">
            <a:extLst>
              <a:ext uri="{FF2B5EF4-FFF2-40B4-BE49-F238E27FC236}">
                <a16:creationId xmlns:a16="http://schemas.microsoft.com/office/drawing/2014/main" id="{2FC5893D-DBFE-5A27-C849-70C1F59572A8}"/>
              </a:ext>
            </a:extLst>
          </p:cNvPr>
          <p:cNvSpPr>
            <a:spLocks noGrp="1"/>
          </p:cNvSpPr>
          <p:nvPr>
            <p:ph type="title"/>
          </p:nvPr>
        </p:nvSpPr>
        <p:spPr/>
        <p:txBody>
          <a:bodyPr/>
          <a:lstStyle/>
          <a:p>
            <a:endParaRPr lang="de-DE"/>
          </a:p>
        </p:txBody>
      </p:sp>
    </p:spTree>
    <p:extLst>
      <p:ext uri="{BB962C8B-B14F-4D97-AF65-F5344CB8AC3E}">
        <p14:creationId xmlns:p14="http://schemas.microsoft.com/office/powerpoint/2010/main" val="688401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Synergien – heute in NRW im Blickfeld</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20</a:t>
            </a:fld>
            <a:endParaRPr lang="de-DE" dirty="0"/>
          </a:p>
        </p:txBody>
      </p:sp>
      <p:graphicFrame>
        <p:nvGraphicFramePr>
          <p:cNvPr id="2" name="Tabelle 1">
            <a:extLst>
              <a:ext uri="{FF2B5EF4-FFF2-40B4-BE49-F238E27FC236}">
                <a16:creationId xmlns:a16="http://schemas.microsoft.com/office/drawing/2014/main" id="{6F97F853-6044-EEDA-0D99-9475C2CCC02B}"/>
              </a:ext>
            </a:extLst>
          </p:cNvPr>
          <p:cNvGraphicFramePr>
            <a:graphicFrameLocks noGrp="1"/>
          </p:cNvGraphicFramePr>
          <p:nvPr>
            <p:extLst>
              <p:ext uri="{D42A27DB-BD31-4B8C-83A1-F6EECF244321}">
                <p14:modId xmlns:p14="http://schemas.microsoft.com/office/powerpoint/2010/main" val="352515721"/>
              </p:ext>
            </p:extLst>
          </p:nvPr>
        </p:nvGraphicFramePr>
        <p:xfrm>
          <a:off x="467544" y="1635645"/>
          <a:ext cx="8208664" cy="3291840"/>
        </p:xfrm>
        <a:graphic>
          <a:graphicData uri="http://schemas.openxmlformats.org/drawingml/2006/table">
            <a:tbl>
              <a:tblPr firstCol="1" bandRow="1">
                <a:tableStyleId>{073A0DAA-6AF3-43AB-8588-CEC1D06C72B9}</a:tableStyleId>
              </a:tblPr>
              <a:tblGrid>
                <a:gridCol w="1872208">
                  <a:extLst>
                    <a:ext uri="{9D8B030D-6E8A-4147-A177-3AD203B41FA5}">
                      <a16:colId xmlns:a16="http://schemas.microsoft.com/office/drawing/2014/main" val="20000"/>
                    </a:ext>
                  </a:extLst>
                </a:gridCol>
                <a:gridCol w="6336456">
                  <a:extLst>
                    <a:ext uri="{9D8B030D-6E8A-4147-A177-3AD203B41FA5}">
                      <a16:colId xmlns:a16="http://schemas.microsoft.com/office/drawing/2014/main" val="20001"/>
                    </a:ext>
                  </a:extLst>
                </a:gridCol>
              </a:tblGrid>
              <a:tr h="465172">
                <a:tc>
                  <a:txBody>
                    <a:bodyPr/>
                    <a:lstStyle/>
                    <a:p>
                      <a:pPr algn="l"/>
                      <a:r>
                        <a:rPr lang="de-DE" sz="1600" b="1" baseline="0" dirty="0">
                          <a:solidFill>
                            <a:srgbClr val="004584"/>
                          </a:solidFill>
                          <a:latin typeface="Calibri" panose="020F0502020204030204" pitchFamily="34" charset="0"/>
                          <a:cs typeface="Calibri" panose="020F0502020204030204" pitchFamily="34" charset="0"/>
                        </a:rPr>
                        <a:t>Landesregierung</a:t>
                      </a:r>
                      <a:br>
                        <a:rPr lang="de-DE" sz="1600" b="1" baseline="0" dirty="0">
                          <a:solidFill>
                            <a:srgbClr val="004584"/>
                          </a:solidFill>
                          <a:latin typeface="Calibri" panose="020F0502020204030204" pitchFamily="34" charset="0"/>
                          <a:cs typeface="Calibri" panose="020F0502020204030204" pitchFamily="34" charset="0"/>
                        </a:rPr>
                      </a:br>
                      <a:r>
                        <a:rPr lang="de-DE" sz="1600" b="1" baseline="0" dirty="0">
                          <a:solidFill>
                            <a:srgbClr val="004584"/>
                          </a:solidFill>
                          <a:latin typeface="Calibri" panose="020F0502020204030204" pitchFamily="34" charset="0"/>
                          <a:cs typeface="Calibri" panose="020F0502020204030204" pitchFamily="34" charset="0"/>
                        </a:rPr>
                        <a:t>NRW</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82563" indent="-182563" algn="l">
                        <a:buFont typeface="Arial" panose="020B0604020202020204" pitchFamily="34" charset="0"/>
                        <a:buChar cha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Wirtschaftspolitik und wirtschaftspolitischen Zielsetzungen</a:t>
                      </a:r>
                    </a:p>
                    <a:p>
                      <a:pPr marL="182563" indent="-182563" algn="l">
                        <a:buFont typeface="Arial" panose="020B0604020202020204" pitchFamily="34" charset="0"/>
                        <a:buChar cha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Strategien in wichtigen Politikfeldern</a:t>
                      </a:r>
                    </a:p>
                  </a:txBody>
                  <a:tcPr>
                    <a:lnL w="12700" cmpd="sng">
                      <a:noFill/>
                    </a:lnL>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8568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EFRE-Verwaltungs-behörde</a:t>
                      </a:r>
                    </a:p>
                    <a:p>
                      <a:pPr algn="l"/>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82563" indent="-182563" algn="l">
                        <a:buFont typeface="Arial" panose="020B0604020202020204" pitchFamily="34" charset="0"/>
                        <a:buChar char="•"/>
                      </a:pPr>
                      <a:r>
                        <a:rPr lang="de-DE" sz="1600" dirty="0">
                          <a:solidFill>
                            <a:schemeClr val="tx1">
                              <a:lumMod val="75000"/>
                              <a:lumOff val="25000"/>
                            </a:schemeClr>
                          </a:solidFill>
                          <a:latin typeface="Calibri" panose="020F0502020204030204" pitchFamily="34" charset="0"/>
                          <a:cs typeface="Calibri" panose="020F0502020204030204" pitchFamily="34" charset="0"/>
                        </a:rPr>
                        <a:t>Gesamtkoordination des EFRE und JTF in NRW. d. h.</a:t>
                      </a:r>
                    </a:p>
                    <a:p>
                      <a:pPr marL="449263" lvl="1" indent="-182563" algn="l">
                        <a:buFont typeface="Arial" panose="020B0604020202020204" pitchFamily="34" charset="0"/>
                        <a:buChar char="•"/>
                        <a:tabLst>
                          <a:tab pos="449263" algn="l"/>
                        </a:tabLst>
                      </a:pPr>
                      <a:r>
                        <a:rPr lang="de-DE" sz="1600" dirty="0">
                          <a:solidFill>
                            <a:schemeClr val="tx1">
                              <a:lumMod val="75000"/>
                              <a:lumOff val="25000"/>
                            </a:schemeClr>
                          </a:solidFill>
                          <a:latin typeface="Calibri" panose="020F0502020204030204" pitchFamily="34" charset="0"/>
                          <a:cs typeface="Calibri" panose="020F0502020204030204" pitchFamily="34" charset="0"/>
                        </a:rPr>
                        <a:t>inhaltliche  Abstimmung und Erstellung des EFRE/JTF-Programmes </a:t>
                      </a:r>
                      <a:br>
                        <a:rPr lang="de-DE" sz="1600" dirty="0">
                          <a:solidFill>
                            <a:schemeClr val="tx1">
                              <a:lumMod val="75000"/>
                              <a:lumOff val="25000"/>
                            </a:schemeClr>
                          </a:solidFill>
                          <a:latin typeface="Calibri" panose="020F0502020204030204" pitchFamily="34" charset="0"/>
                          <a:cs typeface="Calibri" panose="020F0502020204030204" pitchFamily="34" charset="0"/>
                        </a:rPr>
                      </a:br>
                      <a:r>
                        <a:rPr lang="de-DE" sz="1600" dirty="0">
                          <a:solidFill>
                            <a:schemeClr val="tx1">
                              <a:lumMod val="75000"/>
                              <a:lumOff val="25000"/>
                            </a:schemeClr>
                          </a:solidFill>
                          <a:latin typeface="Calibri" panose="020F0502020204030204" pitchFamily="34" charset="0"/>
                          <a:cs typeface="Calibri" panose="020F0502020204030204" pitchFamily="34" charset="0"/>
                        </a:rPr>
                        <a:t>auf Basis der Regionale Innovationsstrategie (RIS) NRW</a:t>
                      </a:r>
                    </a:p>
                    <a:p>
                      <a:pPr marL="449263" lvl="1" indent="-182563" algn="l">
                        <a:buFont typeface="Arial" panose="020B0604020202020204" pitchFamily="34" charset="0"/>
                        <a:buChar char="•"/>
                        <a:tabLst>
                          <a:tab pos="449263" algn="l"/>
                        </a:tabLst>
                      </a:pPr>
                      <a:r>
                        <a:rPr lang="de-DE" sz="1600" dirty="0">
                          <a:solidFill>
                            <a:schemeClr val="tx1">
                              <a:lumMod val="75000"/>
                              <a:lumOff val="25000"/>
                            </a:schemeClr>
                          </a:solidFill>
                          <a:latin typeface="Calibri" panose="020F0502020204030204" pitchFamily="34" charset="0"/>
                          <a:cs typeface="Calibri" panose="020F0502020204030204" pitchFamily="34" charset="0"/>
                        </a:rPr>
                        <a:t>ordnungsgemäße Durchführung mit finanzieller Abwicklung</a:t>
                      </a: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6610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Ressorts</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82563" marR="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inhaltliche Gestaltung der Ausschreibungen für die Förderwettbewerbe</a:t>
                      </a:r>
                    </a:p>
                    <a:p>
                      <a:pPr marL="182563" marR="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Setzung der thematischen Schwerpunkte und Förderprioritäten auf Basis der in der RIS NRW definierten Innovationsfelder/ Maßnahmen</a:t>
                      </a: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6610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Potenziale für</a:t>
                      </a:r>
                      <a:br>
                        <a:rPr lang="de-DE" sz="1600" b="1" dirty="0">
                          <a:solidFill>
                            <a:srgbClr val="004584"/>
                          </a:solidFill>
                          <a:latin typeface="Calibri" panose="020F0502020204030204" pitchFamily="34" charset="0"/>
                          <a:cs typeface="Calibri" panose="020F0502020204030204" pitchFamily="34" charset="0"/>
                        </a:rPr>
                      </a:br>
                      <a:r>
                        <a:rPr lang="de-DE" sz="1600" b="1" dirty="0">
                          <a:solidFill>
                            <a:srgbClr val="004584"/>
                          </a:solidFill>
                          <a:latin typeface="Calibri" panose="020F0502020204030204" pitchFamily="34" charset="0"/>
                          <a:cs typeface="Calibri" panose="020F0502020204030204" pitchFamily="34" charset="0"/>
                        </a:rPr>
                        <a:t>Synergien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82563" marR="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vorhanden durch inhaltlichem Rahmen aus EU-Verordnungen für ESIF</a:t>
                      </a:r>
                    </a:p>
                    <a:p>
                      <a:pPr marL="182563" marR="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thematische Konkretisierung durch Ausgestaltung der Wettbewerbs-ausschreibungen</a:t>
                      </a: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562338583"/>
                  </a:ext>
                </a:extLst>
              </a:tr>
            </a:tbl>
          </a:graphicData>
        </a:graphic>
      </p:graphicFrame>
    </p:spTree>
    <p:extLst>
      <p:ext uri="{BB962C8B-B14F-4D97-AF65-F5344CB8AC3E}">
        <p14:creationId xmlns:p14="http://schemas.microsoft.com/office/powerpoint/2010/main" val="1229355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Synergiepotenziale mit Fördermitteln aus den Strukturfonds</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21</a:t>
            </a:fld>
            <a:endParaRPr lang="de-DE" dirty="0"/>
          </a:p>
        </p:txBody>
      </p:sp>
      <p:graphicFrame>
        <p:nvGraphicFramePr>
          <p:cNvPr id="8" name="Tabelle 7">
            <a:extLst>
              <a:ext uri="{FF2B5EF4-FFF2-40B4-BE49-F238E27FC236}">
                <a16:creationId xmlns:a16="http://schemas.microsoft.com/office/drawing/2014/main" id="{6B730A5D-2834-204B-C7E3-77AECBB2C5A4}"/>
              </a:ext>
            </a:extLst>
          </p:cNvPr>
          <p:cNvGraphicFramePr>
            <a:graphicFrameLocks noGrp="1"/>
          </p:cNvGraphicFramePr>
          <p:nvPr>
            <p:extLst>
              <p:ext uri="{D42A27DB-BD31-4B8C-83A1-F6EECF244321}">
                <p14:modId xmlns:p14="http://schemas.microsoft.com/office/powerpoint/2010/main" val="77563590"/>
              </p:ext>
            </p:extLst>
          </p:nvPr>
        </p:nvGraphicFramePr>
        <p:xfrm>
          <a:off x="467544" y="1635645"/>
          <a:ext cx="8208664" cy="2804160"/>
        </p:xfrm>
        <a:graphic>
          <a:graphicData uri="http://schemas.openxmlformats.org/drawingml/2006/table">
            <a:tbl>
              <a:tblPr firstCol="1" bandRow="1">
                <a:tableStyleId>{073A0DAA-6AF3-43AB-8588-CEC1D06C72B9}</a:tableStyleId>
              </a:tblPr>
              <a:tblGrid>
                <a:gridCol w="1440160">
                  <a:extLst>
                    <a:ext uri="{9D8B030D-6E8A-4147-A177-3AD203B41FA5}">
                      <a16:colId xmlns:a16="http://schemas.microsoft.com/office/drawing/2014/main" val="20000"/>
                    </a:ext>
                  </a:extLst>
                </a:gridCol>
                <a:gridCol w="6768504">
                  <a:extLst>
                    <a:ext uri="{9D8B030D-6E8A-4147-A177-3AD203B41FA5}">
                      <a16:colId xmlns:a16="http://schemas.microsoft.com/office/drawing/2014/main" val="20001"/>
                    </a:ext>
                  </a:extLst>
                </a:gridCol>
              </a:tblGrid>
              <a:tr h="286085">
                <a:tc>
                  <a:txBody>
                    <a:bodyPr/>
                    <a:lstStyle/>
                    <a:p>
                      <a:pPr algn="l"/>
                      <a:r>
                        <a:rPr lang="de-DE" sz="1600" b="1" baseline="0" dirty="0">
                          <a:solidFill>
                            <a:srgbClr val="004584"/>
                          </a:solidFill>
                          <a:latin typeface="Calibri" panose="020F0502020204030204" pitchFamily="34" charset="0"/>
                          <a:cs typeface="Calibri" panose="020F0502020204030204" pitchFamily="34" charset="0"/>
                        </a:rPr>
                        <a:t>kumuliert</a:t>
                      </a:r>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a:r>
                        <a:rPr lang="de-DE" sz="1600" baseline="0" dirty="0">
                          <a:solidFill>
                            <a:schemeClr val="tx1">
                              <a:lumMod val="75000"/>
                              <a:lumOff val="25000"/>
                            </a:schemeClr>
                          </a:solidFill>
                          <a:latin typeface="Calibri" panose="020F0502020204030204" pitchFamily="34" charset="0"/>
                          <a:cs typeface="Calibri" panose="020F0502020204030204" pitchFamily="34" charset="0"/>
                        </a:rPr>
                        <a:t>durch Förderung eines Projektes oder einer Aktion mit Mitteln aus mehreren Förderprogrammen oder Förderinstrumenten</a:t>
                      </a:r>
                    </a:p>
                    <a:p>
                      <a:pPr algn="l"/>
                      <a:r>
                        <a:rPr lang="de-DE" sz="1600" baseline="0" dirty="0">
                          <a:solidFill>
                            <a:schemeClr val="tx1">
                              <a:lumMod val="75000"/>
                              <a:lumOff val="25000"/>
                            </a:schemeClr>
                          </a:solidFill>
                          <a:latin typeface="Calibri" panose="020F0502020204030204" pitchFamily="34" charset="0"/>
                          <a:cs typeface="Calibri" panose="020F0502020204030204" pitchFamily="34" charset="0"/>
                        </a:rPr>
                        <a:t>→ im EFRE/JTF-Programm NRW nicht erwähnt, aber nicht ausgeschlossen</a:t>
                      </a:r>
                    </a:p>
                  </a:txBody>
                  <a:tcPr>
                    <a:lnL w="12700" cmpd="sng">
                      <a:noFill/>
                    </a:lnL>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3658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alternativ</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l">
                        <a:buFontTx/>
                        <a:buNone/>
                      </a:pPr>
                      <a:r>
                        <a:rPr lang="de-DE" sz="1600" dirty="0">
                          <a:solidFill>
                            <a:schemeClr val="tx1">
                              <a:lumMod val="75000"/>
                              <a:lumOff val="25000"/>
                            </a:schemeClr>
                          </a:solidFill>
                          <a:latin typeface="Calibri" panose="020F0502020204030204" pitchFamily="34" charset="0"/>
                          <a:cs typeface="Calibri" panose="020F0502020204030204" pitchFamily="34" charset="0"/>
                        </a:rPr>
                        <a:t>durch</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Förderung von als förderfähig evaluierten Projektvorschlägen, für die das Budget erschöpft war, in den Strukturfonds</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 lt. EFRE/JTF-Programm NRW soll Exzellenzsiegel genutzt werden</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3658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integriert</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durch Förderungen im Rahmen europäischer Partnerschaften</a:t>
                      </a:r>
                      <a:br>
                        <a:rPr lang="de-DE" sz="1600" baseline="0" dirty="0">
                          <a:solidFill>
                            <a:schemeClr val="tx1">
                              <a:lumMod val="75000"/>
                              <a:lumOff val="25000"/>
                            </a:schemeClr>
                          </a:solidFill>
                          <a:latin typeface="Calibri" panose="020F0502020204030204" pitchFamily="34" charset="0"/>
                          <a:cs typeface="Calibri" panose="020F0502020204030204" pitchFamily="34" charset="0"/>
                        </a:rPr>
                      </a:br>
                      <a:r>
                        <a:rPr lang="de-DE" sz="1600" baseline="0" dirty="0">
                          <a:solidFill>
                            <a:schemeClr val="tx1">
                              <a:lumMod val="75000"/>
                              <a:lumOff val="25000"/>
                            </a:schemeClr>
                          </a:solidFill>
                          <a:latin typeface="Calibri" panose="020F0502020204030204" pitchFamily="34" charset="0"/>
                          <a:cs typeface="Calibri" panose="020F0502020204030204" pitchFamily="34" charset="0"/>
                        </a:rPr>
                        <a:t>→ NRW ist an der CEP - Clean Energy Partnership beteiligt</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3658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Mitteltransfer</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l">
                        <a:buFontTx/>
                        <a:buNone/>
                      </a:pPr>
                      <a:r>
                        <a:rPr lang="de-DE" sz="1600" dirty="0">
                          <a:solidFill>
                            <a:schemeClr val="tx1">
                              <a:lumMod val="75000"/>
                              <a:lumOff val="25000"/>
                            </a:schemeClr>
                          </a:solidFill>
                          <a:latin typeface="Calibri" panose="020F0502020204030204" pitchFamily="34" charset="0"/>
                          <a:cs typeface="Calibri" panose="020F0502020204030204" pitchFamily="34" charset="0"/>
                        </a:rPr>
                        <a:t>von regionalen EFRE-Mitteln in von der EU verwaltete</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Förderprogramme</a:t>
                      </a:r>
                      <a:br>
                        <a:rPr lang="de-DE" sz="1600" baseline="0" dirty="0">
                          <a:solidFill>
                            <a:schemeClr val="tx1">
                              <a:lumMod val="75000"/>
                              <a:lumOff val="25000"/>
                            </a:schemeClr>
                          </a:solidFill>
                          <a:latin typeface="Calibri" panose="020F0502020204030204" pitchFamily="34" charset="0"/>
                          <a:cs typeface="Calibri" panose="020F0502020204030204" pitchFamily="34" charset="0"/>
                        </a:rPr>
                      </a:br>
                      <a:r>
                        <a:rPr lang="de-DE" sz="1600" baseline="0" dirty="0">
                          <a:solidFill>
                            <a:schemeClr val="tx1">
                              <a:lumMod val="75000"/>
                              <a:lumOff val="25000"/>
                            </a:schemeClr>
                          </a:solidFill>
                          <a:latin typeface="Calibri" panose="020F0502020204030204" pitchFamily="34" charset="0"/>
                          <a:cs typeface="Calibri" panose="020F0502020204030204" pitchFamily="34" charset="0"/>
                        </a:rPr>
                        <a:t>mit Ausschüttung nur an in der Region ansässige Organisationen</a:t>
                      </a:r>
                      <a:r>
                        <a:rPr lang="de-DE" sz="1600" dirty="0">
                          <a:solidFill>
                            <a:schemeClr val="tx1">
                              <a:lumMod val="75000"/>
                              <a:lumOff val="25000"/>
                            </a:schemeClr>
                          </a:solidFill>
                          <a:latin typeface="Calibri" panose="020F0502020204030204" pitchFamily="34" charset="0"/>
                          <a:cs typeface="Calibri" panose="020F0502020204030204" pitchFamily="34" charset="0"/>
                        </a:rPr>
                        <a:t> </a:t>
                      </a: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71761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Vorteile für Fördernehmerinnen und -nehmer</a:t>
            </a:r>
            <a:endParaRPr lang="de-DE" sz="2000" b="0" i="1" dirty="0">
              <a:solidFill>
                <a:schemeClr val="bg1">
                  <a:lumMod val="50000"/>
                </a:schemeClr>
              </a:solidFill>
            </a:endParaRP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22</a:t>
            </a:fld>
            <a:endParaRPr lang="de-DE" dirty="0"/>
          </a:p>
        </p:txBody>
      </p:sp>
      <p:graphicFrame>
        <p:nvGraphicFramePr>
          <p:cNvPr id="8" name="Tabelle 7">
            <a:extLst>
              <a:ext uri="{FF2B5EF4-FFF2-40B4-BE49-F238E27FC236}">
                <a16:creationId xmlns:a16="http://schemas.microsoft.com/office/drawing/2014/main" id="{94EE6AF9-12A3-6FCD-5520-F7BD62665102}"/>
              </a:ext>
            </a:extLst>
          </p:cNvPr>
          <p:cNvGraphicFramePr>
            <a:graphicFrameLocks noGrp="1"/>
          </p:cNvGraphicFramePr>
          <p:nvPr/>
        </p:nvGraphicFramePr>
        <p:xfrm>
          <a:off x="467544" y="1635645"/>
          <a:ext cx="8208664" cy="2919403"/>
        </p:xfrm>
        <a:graphic>
          <a:graphicData uri="http://schemas.openxmlformats.org/drawingml/2006/table">
            <a:tbl>
              <a:tblPr firstCol="1" bandRow="1">
                <a:tableStyleId>{073A0DAA-6AF3-43AB-8588-CEC1D06C72B9}</a:tableStyleId>
              </a:tblPr>
              <a:tblGrid>
                <a:gridCol w="1703638">
                  <a:extLst>
                    <a:ext uri="{9D8B030D-6E8A-4147-A177-3AD203B41FA5}">
                      <a16:colId xmlns:a16="http://schemas.microsoft.com/office/drawing/2014/main" val="20000"/>
                    </a:ext>
                  </a:extLst>
                </a:gridCol>
                <a:gridCol w="6505026">
                  <a:extLst>
                    <a:ext uri="{9D8B030D-6E8A-4147-A177-3AD203B41FA5}">
                      <a16:colId xmlns:a16="http://schemas.microsoft.com/office/drawing/2014/main" val="20001"/>
                    </a:ext>
                  </a:extLst>
                </a:gridCol>
              </a:tblGrid>
              <a:tr h="576065">
                <a:tc>
                  <a:txBody>
                    <a:bodyPr/>
                    <a:lstStyle/>
                    <a:p>
                      <a:pPr algn="l"/>
                      <a:r>
                        <a:rPr lang="de-DE" sz="1600" b="1" baseline="0" dirty="0">
                          <a:solidFill>
                            <a:srgbClr val="004584"/>
                          </a:solidFill>
                          <a:latin typeface="Calibri" panose="020F0502020204030204" pitchFamily="34" charset="0"/>
                          <a:cs typeface="Calibri" panose="020F0502020204030204" pitchFamily="34" charset="0"/>
                        </a:rPr>
                        <a:t>Wissenschaft</a:t>
                      </a:r>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285750" indent="-285750" algn="l">
                        <a:buFont typeface="Arial" panose="020B0604020202020204" pitchFamily="34" charset="0"/>
                        <a:buChar char="•"/>
                      </a:pPr>
                      <a:r>
                        <a:rPr lang="de-DE" sz="1600" dirty="0">
                          <a:solidFill>
                            <a:schemeClr val="tx1">
                              <a:lumMod val="75000"/>
                              <a:lumOff val="25000"/>
                            </a:schemeClr>
                          </a:solidFill>
                          <a:latin typeface="Calibri" panose="020F0502020204030204" pitchFamily="34" charset="0"/>
                          <a:cs typeface="Calibri" panose="020F0502020204030204" pitchFamily="34" charset="0"/>
                        </a:rPr>
                        <a:t>Breitere</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Basis zur </a:t>
                      </a:r>
                      <a:r>
                        <a:rPr lang="de-DE" sz="1600" dirty="0">
                          <a:solidFill>
                            <a:schemeClr val="tx1">
                              <a:lumMod val="75000"/>
                              <a:lumOff val="25000"/>
                            </a:schemeClr>
                          </a:solidFill>
                          <a:latin typeface="Calibri" panose="020F0502020204030204" pitchFamily="34" charset="0"/>
                          <a:cs typeface="Calibri" panose="020F0502020204030204" pitchFamily="34" charset="0"/>
                        </a:rPr>
                        <a:t>Umsetzung der eigenen Forschungsagenda</a:t>
                      </a:r>
                    </a:p>
                    <a:p>
                      <a:pPr marL="285750" indent="-285750" algn="l">
                        <a:buFont typeface="Arial" panose="020B0604020202020204" pitchFamily="34" charset="0"/>
                        <a:buChar char="•"/>
                      </a:pPr>
                      <a:r>
                        <a:rPr lang="de-DE" sz="1600" dirty="0">
                          <a:solidFill>
                            <a:schemeClr val="tx1">
                              <a:lumMod val="75000"/>
                              <a:lumOff val="25000"/>
                            </a:schemeClr>
                          </a:solidFill>
                          <a:latin typeface="Calibri" panose="020F0502020204030204" pitchFamily="34" charset="0"/>
                          <a:cs typeface="Calibri" panose="020F0502020204030204" pitchFamily="34" charset="0"/>
                        </a:rPr>
                        <a:t>Mitwirkung</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an der europäischen Spitzenforschung</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Mehr Instrumente zum Transfer der F+E-Ergebnisse in die Wirtschaft</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5010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Forschung</a:t>
                      </a:r>
                    </a:p>
                    <a:p>
                      <a:pPr algn="l"/>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285750" indent="-285750" algn="l">
                        <a:buFont typeface="Arial" panose="020B0604020202020204" pitchFamily="34" charset="0"/>
                        <a:buChar char="•"/>
                      </a:pPr>
                      <a:r>
                        <a:rPr lang="de-DE" sz="1600" dirty="0">
                          <a:solidFill>
                            <a:schemeClr val="tx1">
                              <a:lumMod val="75000"/>
                              <a:lumOff val="25000"/>
                            </a:schemeClr>
                          </a:solidFill>
                          <a:latin typeface="Calibri" panose="020F0502020204030204" pitchFamily="34" charset="0"/>
                          <a:cs typeface="Calibri" panose="020F0502020204030204" pitchFamily="34" charset="0"/>
                        </a:rPr>
                        <a:t>wie Wissenschaft</a:t>
                      </a:r>
                    </a:p>
                    <a:p>
                      <a:pPr marL="285750" indent="-285750" algn="l">
                        <a:buFont typeface="Arial" panose="020B0604020202020204" pitchFamily="34" charset="0"/>
                        <a:buChar cha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gezielte F+E-Kooperation mit der Wirtschaft, auch transnational</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69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Wirtschaft</a:t>
                      </a:r>
                    </a:p>
                    <a:p>
                      <a:pPr algn="l"/>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Zugang</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zur europäischen Spitzenforschung und Transfer der Ergebnisse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Umsetzung der eigenen langfristigen, oft mehrschichtigen Produkt- und Technologie-Roadmap in Förderketten</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694363">
                <a:tc>
                  <a:txBody>
                    <a:bodyPr/>
                    <a:lstStyle/>
                    <a:p>
                      <a:pPr algn="l"/>
                      <a:r>
                        <a:rPr lang="de-DE" sz="1600" b="1" dirty="0">
                          <a:solidFill>
                            <a:srgbClr val="004584"/>
                          </a:solidFill>
                          <a:latin typeface="Calibri" panose="020F0502020204030204" pitchFamily="34" charset="0"/>
                          <a:cs typeface="Calibri" panose="020F0502020204030204" pitchFamily="34" charset="0"/>
                        </a:rPr>
                        <a:t>Fördernehmer</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nutzen S</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ynergiepotenziale aus </a:t>
                      </a:r>
                      <a:r>
                        <a:rPr lang="de-DE" sz="1600" b="1" baseline="0" dirty="0">
                          <a:solidFill>
                            <a:srgbClr val="004584"/>
                          </a:solidFill>
                          <a:latin typeface="Calibri" panose="020F0502020204030204" pitchFamily="34" charset="0"/>
                          <a:cs typeface="Calibri" panose="020F0502020204030204" pitchFamily="34" charset="0"/>
                        </a:rPr>
                        <a:t>allen</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Förderprogrammwelten von EU, Bund, Land und privaten Organisationen</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22361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Synergienpotenziale beim Einsatz von Fördermitteln</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23</a:t>
            </a:fld>
            <a:endParaRPr lang="de-DE" dirty="0"/>
          </a:p>
        </p:txBody>
      </p:sp>
      <p:graphicFrame>
        <p:nvGraphicFramePr>
          <p:cNvPr id="2" name="Tabelle 1">
            <a:extLst>
              <a:ext uri="{FF2B5EF4-FFF2-40B4-BE49-F238E27FC236}">
                <a16:creationId xmlns:a16="http://schemas.microsoft.com/office/drawing/2014/main" id="{5000AAEE-C634-0779-D65C-8786D31F58C1}"/>
              </a:ext>
            </a:extLst>
          </p:cNvPr>
          <p:cNvGraphicFramePr>
            <a:graphicFrameLocks noGrp="1"/>
          </p:cNvGraphicFramePr>
          <p:nvPr/>
        </p:nvGraphicFramePr>
        <p:xfrm>
          <a:off x="467544" y="1635645"/>
          <a:ext cx="8208664" cy="2926203"/>
        </p:xfrm>
        <a:graphic>
          <a:graphicData uri="http://schemas.openxmlformats.org/drawingml/2006/table">
            <a:tbl>
              <a:tblPr firstCol="1" bandRow="1">
                <a:tableStyleId>{073A0DAA-6AF3-43AB-8588-CEC1D06C72B9}</a:tableStyleId>
              </a:tblPr>
              <a:tblGrid>
                <a:gridCol w="1296144">
                  <a:extLst>
                    <a:ext uri="{9D8B030D-6E8A-4147-A177-3AD203B41FA5}">
                      <a16:colId xmlns:a16="http://schemas.microsoft.com/office/drawing/2014/main" val="20000"/>
                    </a:ext>
                  </a:extLst>
                </a:gridCol>
                <a:gridCol w="6912520">
                  <a:extLst>
                    <a:ext uri="{9D8B030D-6E8A-4147-A177-3AD203B41FA5}">
                      <a16:colId xmlns:a16="http://schemas.microsoft.com/office/drawing/2014/main" val="20001"/>
                    </a:ext>
                  </a:extLst>
                </a:gridCol>
              </a:tblGrid>
              <a:tr h="286085">
                <a:tc>
                  <a:txBody>
                    <a:bodyPr/>
                    <a:lstStyle/>
                    <a:p>
                      <a:pPr algn="l"/>
                      <a:r>
                        <a:rPr lang="de-DE" sz="1600" b="1" baseline="0" dirty="0">
                          <a:solidFill>
                            <a:srgbClr val="004584"/>
                          </a:solidFill>
                          <a:latin typeface="Calibri" panose="020F0502020204030204" pitchFamily="34" charset="0"/>
                          <a:cs typeface="Calibri" panose="020F0502020204030204" pitchFamily="34" charset="0"/>
                        </a:rPr>
                        <a:t>(kumuliert)</a:t>
                      </a:r>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a:r>
                        <a:rPr lang="de-DE" sz="1600" baseline="0" dirty="0">
                          <a:solidFill>
                            <a:schemeClr val="tx1">
                              <a:lumMod val="75000"/>
                              <a:lumOff val="25000"/>
                            </a:schemeClr>
                          </a:solidFill>
                          <a:latin typeface="Calibri" panose="020F0502020204030204" pitchFamily="34" charset="0"/>
                          <a:cs typeface="Calibri" panose="020F0502020204030204" pitchFamily="34" charset="0"/>
                        </a:rPr>
                        <a:t>wie oben</a:t>
                      </a:r>
                    </a:p>
                  </a:txBody>
                  <a:tcPr>
                    <a:lnL w="12700" cmpd="sng">
                      <a:noFill/>
                    </a:lnL>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86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parallel</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l">
                        <a:buFontTx/>
                        <a:buNone/>
                      </a:pPr>
                      <a:r>
                        <a:rPr lang="de-DE" sz="1600" dirty="0">
                          <a:solidFill>
                            <a:schemeClr val="tx1">
                              <a:lumMod val="75000"/>
                              <a:lumOff val="25000"/>
                            </a:schemeClr>
                          </a:solidFill>
                          <a:latin typeface="Calibri" panose="020F0502020204030204" pitchFamily="34" charset="0"/>
                          <a:cs typeface="Calibri" panose="020F0502020204030204" pitchFamily="34" charset="0"/>
                        </a:rPr>
                        <a:t>durch Förderung von zwei parallel oder zeitlich versetzt laufenden, sich gegenseitig ergänzenden Projekten aus je einer Programmwelt</a:t>
                      </a: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286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seriell</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l">
                        <a:buFontTx/>
                        <a:buNone/>
                      </a:pPr>
                      <a:r>
                        <a:rPr lang="de-DE" sz="1600" dirty="0">
                          <a:solidFill>
                            <a:schemeClr val="tx1">
                              <a:lumMod val="75000"/>
                              <a:lumOff val="25000"/>
                            </a:schemeClr>
                          </a:solidFill>
                          <a:latin typeface="Calibri" panose="020F0502020204030204" pitchFamily="34" charset="0"/>
                          <a:cs typeface="Calibri" panose="020F0502020204030204" pitchFamily="34" charset="0"/>
                        </a:rPr>
                        <a:t>durch Förderung von zwei zeitlich hintereinander laufenden und aufeinander aufbauenden</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a:t>
                      </a:r>
                      <a:r>
                        <a:rPr lang="de-DE" sz="1600" dirty="0">
                          <a:solidFill>
                            <a:schemeClr val="tx1">
                              <a:lumMod val="75000"/>
                              <a:lumOff val="25000"/>
                            </a:schemeClr>
                          </a:solidFill>
                          <a:latin typeface="Calibri" panose="020F0502020204030204" pitchFamily="34" charset="0"/>
                          <a:cs typeface="Calibri" panose="020F0502020204030204" pitchFamily="34" charset="0"/>
                        </a:rPr>
                        <a:t>Projekten aus je einer Programmwelt</a:t>
                      </a:r>
                    </a:p>
                    <a:p>
                      <a:pPr marL="0" indent="0" algn="l">
                        <a:buFontTx/>
                        <a:buNone/>
                      </a:pPr>
                      <a:r>
                        <a:rPr lang="de-DE" sz="1600" dirty="0">
                          <a:solidFill>
                            <a:schemeClr val="tx1">
                              <a:lumMod val="75000"/>
                              <a:lumOff val="25000"/>
                            </a:schemeClr>
                          </a:solidFill>
                          <a:latin typeface="Calibri" panose="020F0502020204030204" pitchFamily="34" charset="0"/>
                          <a:cs typeface="Calibri" panose="020F0502020204030204" pitchFamily="34" charset="0"/>
                        </a:rPr>
                        <a:t>→ typisch für </a:t>
                      </a:r>
                      <a:r>
                        <a:rPr lang="de-DE" sz="1600" dirty="0" err="1">
                          <a:solidFill>
                            <a:schemeClr val="tx1">
                              <a:lumMod val="75000"/>
                              <a:lumOff val="25000"/>
                            </a:schemeClr>
                          </a:solidFill>
                          <a:latin typeface="Calibri" panose="020F0502020204030204" pitchFamily="34" charset="0"/>
                          <a:cs typeface="Calibri" panose="020F0502020204030204" pitchFamily="34" charset="0"/>
                        </a:rPr>
                        <a:t>Upstream</a:t>
                      </a:r>
                      <a:r>
                        <a:rPr lang="de-DE" sz="1600" dirty="0">
                          <a:solidFill>
                            <a:schemeClr val="tx1">
                              <a:lumMod val="75000"/>
                              <a:lumOff val="25000"/>
                            </a:schemeClr>
                          </a:solidFill>
                          <a:latin typeface="Calibri" panose="020F0502020204030204" pitchFamily="34" charset="0"/>
                          <a:cs typeface="Calibri" panose="020F0502020204030204" pitchFamily="34" charset="0"/>
                        </a:rPr>
                        <a:t>- und Downstream Synergien</a:t>
                      </a: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3658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alternativ</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l">
                        <a:buFontTx/>
                        <a:buNone/>
                      </a:pPr>
                      <a:r>
                        <a:rPr lang="de-DE" sz="1600" dirty="0">
                          <a:solidFill>
                            <a:schemeClr val="tx1">
                              <a:lumMod val="75000"/>
                              <a:lumOff val="25000"/>
                            </a:schemeClr>
                          </a:solidFill>
                          <a:latin typeface="Calibri" panose="020F0502020204030204" pitchFamily="34" charset="0"/>
                          <a:cs typeface="Calibri" panose="020F0502020204030204" pitchFamily="34" charset="0"/>
                        </a:rPr>
                        <a:t>wie oben</a:t>
                      </a: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4"/>
                  </a:ext>
                </a:extLst>
              </a:tr>
              <a:tr h="3658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Fazit</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l">
                        <a:buFontTx/>
                        <a:buNone/>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Synergien durch die kumulative, parallele, serielle und - je nach Programm-gestaltung - auch durch die alternative Förderung setzen </a:t>
                      </a:r>
                      <a:r>
                        <a:rPr lang="de-DE" sz="1600" b="1" baseline="0" dirty="0">
                          <a:solidFill>
                            <a:srgbClr val="004584"/>
                          </a:solidFill>
                          <a:latin typeface="Calibri" panose="020F0502020204030204" pitchFamily="34" charset="0"/>
                          <a:cs typeface="Calibri" panose="020F0502020204030204" pitchFamily="34" charset="0"/>
                        </a:rPr>
                        <a:t>thematische Überein-stimmungen</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bzw. Schnittmengen in den Förderprogrammen voraus</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3298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Synergienpotenziale durch Up- und Downstream</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24</a:t>
            </a:fld>
            <a:endParaRPr lang="de-DE" dirty="0"/>
          </a:p>
        </p:txBody>
      </p:sp>
      <p:sp>
        <p:nvSpPr>
          <p:cNvPr id="8" name="Abgerundetes Rechteck 8">
            <a:extLst>
              <a:ext uri="{FF2B5EF4-FFF2-40B4-BE49-F238E27FC236}">
                <a16:creationId xmlns:a16="http://schemas.microsoft.com/office/drawing/2014/main" id="{7F239A0E-14EC-BADB-ACC2-4A4FC3B7D20A}"/>
              </a:ext>
            </a:extLst>
          </p:cNvPr>
          <p:cNvSpPr/>
          <p:nvPr/>
        </p:nvSpPr>
        <p:spPr>
          <a:xfrm>
            <a:off x="1763688" y="2332485"/>
            <a:ext cx="2754306" cy="1566174"/>
          </a:xfrm>
          <a:prstGeom prst="roundRect">
            <a:avLst/>
          </a:prstGeom>
          <a:noFill/>
          <a:ln>
            <a:solidFill>
              <a:srgbClr val="E3E4E6"/>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1500" dirty="0">
                <a:solidFill>
                  <a:srgbClr val="FF0000"/>
                </a:solidFill>
                <a:cs typeface="Arial" pitchFamily="34" charset="0"/>
              </a:rPr>
              <a:t>Upstream</a:t>
            </a:r>
          </a:p>
        </p:txBody>
      </p:sp>
      <p:sp>
        <p:nvSpPr>
          <p:cNvPr id="9" name="Abgerundetes Rechteck 9">
            <a:extLst>
              <a:ext uri="{FF2B5EF4-FFF2-40B4-BE49-F238E27FC236}">
                <a16:creationId xmlns:a16="http://schemas.microsoft.com/office/drawing/2014/main" id="{F680E95E-EE11-1DE0-B7F9-238EBFFD1521}"/>
              </a:ext>
            </a:extLst>
          </p:cNvPr>
          <p:cNvSpPr/>
          <p:nvPr/>
        </p:nvSpPr>
        <p:spPr>
          <a:xfrm>
            <a:off x="1763551" y="1954443"/>
            <a:ext cx="5616761" cy="324036"/>
          </a:xfrm>
          <a:prstGeom prst="roundRect">
            <a:avLst/>
          </a:prstGeom>
          <a:noFill/>
          <a:ln>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rgbClr val="144393"/>
                </a:solidFill>
                <a:cs typeface="Arial" pitchFamily="34" charset="0"/>
              </a:rPr>
              <a:t>Forschungs- und Innovations-Projekte in Horizont Europa</a:t>
            </a:r>
          </a:p>
        </p:txBody>
      </p:sp>
      <p:sp>
        <p:nvSpPr>
          <p:cNvPr id="10" name="Abgerundetes Rechteck 10">
            <a:extLst>
              <a:ext uri="{FF2B5EF4-FFF2-40B4-BE49-F238E27FC236}">
                <a16:creationId xmlns:a16="http://schemas.microsoft.com/office/drawing/2014/main" id="{0488A763-75A6-3F3D-FBD1-DE17A7815CD7}"/>
              </a:ext>
            </a:extLst>
          </p:cNvPr>
          <p:cNvSpPr/>
          <p:nvPr/>
        </p:nvSpPr>
        <p:spPr>
          <a:xfrm>
            <a:off x="1763551" y="3952665"/>
            <a:ext cx="5616761" cy="324036"/>
          </a:xfrm>
          <a:prstGeom prst="roundRect">
            <a:avLst/>
          </a:prstGeom>
          <a:noFill/>
          <a:ln>
            <a:solidFill>
              <a:srgbClr val="1092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rgbClr val="109238"/>
                </a:solidFill>
                <a:cs typeface="Arial" pitchFamily="34" charset="0"/>
              </a:rPr>
              <a:t>Innovationsprojekte in den Innovationsfeldern in NRW</a:t>
            </a:r>
          </a:p>
        </p:txBody>
      </p:sp>
      <p:grpSp>
        <p:nvGrpSpPr>
          <p:cNvPr id="11" name="Gruppieren 29">
            <a:extLst>
              <a:ext uri="{FF2B5EF4-FFF2-40B4-BE49-F238E27FC236}">
                <a16:creationId xmlns:a16="http://schemas.microsoft.com/office/drawing/2014/main" id="{14BA789A-8A3C-00D5-0DFB-02CF6BC1DECB}"/>
              </a:ext>
            </a:extLst>
          </p:cNvPr>
          <p:cNvGrpSpPr/>
          <p:nvPr/>
        </p:nvGrpSpPr>
        <p:grpSpPr>
          <a:xfrm>
            <a:off x="1849719" y="2447877"/>
            <a:ext cx="2642897" cy="1396776"/>
            <a:chOff x="971600" y="2997024"/>
            <a:chExt cx="3348016" cy="1872136"/>
          </a:xfrm>
          <a:solidFill>
            <a:srgbClr val="E3E4E6"/>
          </a:solidFill>
        </p:grpSpPr>
        <p:grpSp>
          <p:nvGrpSpPr>
            <p:cNvPr id="12" name="Gruppieren 27">
              <a:extLst>
                <a:ext uri="{FF2B5EF4-FFF2-40B4-BE49-F238E27FC236}">
                  <a16:creationId xmlns:a16="http://schemas.microsoft.com/office/drawing/2014/main" id="{0CCDA71E-A9B9-A5F2-866E-55BD5E3CA6AA}"/>
                </a:ext>
              </a:extLst>
            </p:cNvPr>
            <p:cNvGrpSpPr/>
            <p:nvPr/>
          </p:nvGrpSpPr>
          <p:grpSpPr>
            <a:xfrm>
              <a:off x="971600" y="2997024"/>
              <a:ext cx="1620000" cy="1872008"/>
              <a:chOff x="971600" y="2997024"/>
              <a:chExt cx="1620000" cy="1872008"/>
            </a:xfrm>
            <a:grpFill/>
          </p:grpSpPr>
          <p:sp>
            <p:nvSpPr>
              <p:cNvPr id="16" name="Ellipse 15">
                <a:extLst>
                  <a:ext uri="{FF2B5EF4-FFF2-40B4-BE49-F238E27FC236}">
                    <a16:creationId xmlns:a16="http://schemas.microsoft.com/office/drawing/2014/main" id="{7F6A1B7B-FCC8-A1CF-78B3-B44F7ADEA7BD}"/>
                  </a:ext>
                </a:extLst>
              </p:cNvPr>
              <p:cNvSpPr/>
              <p:nvPr/>
            </p:nvSpPr>
            <p:spPr>
              <a:xfrm>
                <a:off x="971600" y="3717032"/>
                <a:ext cx="1620000" cy="1152000"/>
              </a:xfrm>
              <a:prstGeom prst="ellipse">
                <a:avLst/>
              </a:prstGeom>
              <a:no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de-DE" sz="1050" dirty="0">
                    <a:solidFill>
                      <a:schemeClr val="tx1">
                        <a:lumMod val="85000"/>
                        <a:lumOff val="15000"/>
                      </a:schemeClr>
                    </a:solidFill>
                    <a:cs typeface="Arial" pitchFamily="34" charset="0"/>
                  </a:rPr>
                  <a:t>Unternehmen</a:t>
                </a:r>
              </a:p>
            </p:txBody>
          </p:sp>
          <p:sp>
            <p:nvSpPr>
              <p:cNvPr id="17" name="Pfeil nach links 15">
                <a:extLst>
                  <a:ext uri="{FF2B5EF4-FFF2-40B4-BE49-F238E27FC236}">
                    <a16:creationId xmlns:a16="http://schemas.microsoft.com/office/drawing/2014/main" id="{E1A95D51-9DEE-ECA3-F72E-BE38E780EB6A}"/>
                  </a:ext>
                </a:extLst>
              </p:cNvPr>
              <p:cNvSpPr/>
              <p:nvPr/>
            </p:nvSpPr>
            <p:spPr>
              <a:xfrm rot="5400000">
                <a:off x="1454928" y="3177008"/>
                <a:ext cx="648000" cy="288032"/>
              </a:xfrm>
              <a:prstGeom prst="leftArrow">
                <a:avLst>
                  <a:gd name="adj1" fmla="val 50000"/>
                  <a:gd name="adj2" fmla="val 168520"/>
                </a:avLst>
              </a:prstGeom>
              <a:grp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solidFill>
                    <a:prstClr val="black"/>
                  </a:solidFill>
                </a:endParaRPr>
              </a:p>
            </p:txBody>
          </p:sp>
        </p:grpSp>
        <p:grpSp>
          <p:nvGrpSpPr>
            <p:cNvPr id="13" name="Gruppieren 28">
              <a:extLst>
                <a:ext uri="{FF2B5EF4-FFF2-40B4-BE49-F238E27FC236}">
                  <a16:creationId xmlns:a16="http://schemas.microsoft.com/office/drawing/2014/main" id="{4A326DB0-53DA-9C0E-1064-BDBC513CE4E2}"/>
                </a:ext>
              </a:extLst>
            </p:cNvPr>
            <p:cNvGrpSpPr/>
            <p:nvPr/>
          </p:nvGrpSpPr>
          <p:grpSpPr>
            <a:xfrm>
              <a:off x="2699616" y="2997024"/>
              <a:ext cx="1620000" cy="1872136"/>
              <a:chOff x="2699616" y="2997024"/>
              <a:chExt cx="1620000" cy="1872136"/>
            </a:xfrm>
            <a:grpFill/>
          </p:grpSpPr>
          <p:sp>
            <p:nvSpPr>
              <p:cNvPr id="14" name="Ellipse 13">
                <a:extLst>
                  <a:ext uri="{FF2B5EF4-FFF2-40B4-BE49-F238E27FC236}">
                    <a16:creationId xmlns:a16="http://schemas.microsoft.com/office/drawing/2014/main" id="{CF23968F-2FC4-4CB4-6DC0-DDCB3313EC0A}"/>
                  </a:ext>
                </a:extLst>
              </p:cNvPr>
              <p:cNvSpPr/>
              <p:nvPr/>
            </p:nvSpPr>
            <p:spPr>
              <a:xfrm>
                <a:off x="2699616" y="3717160"/>
                <a:ext cx="1620000" cy="1152000"/>
              </a:xfrm>
              <a:prstGeom prst="ellipse">
                <a:avLst/>
              </a:prstGeom>
              <a:no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de-DE" sz="1050" dirty="0">
                    <a:solidFill>
                      <a:schemeClr val="tx1">
                        <a:lumMod val="85000"/>
                        <a:lumOff val="15000"/>
                      </a:schemeClr>
                    </a:solidFill>
                    <a:cs typeface="Arial" pitchFamily="34" charset="0"/>
                  </a:rPr>
                  <a:t>Institute</a:t>
                </a:r>
                <a:br>
                  <a:rPr lang="de-DE" sz="1050" dirty="0">
                    <a:solidFill>
                      <a:schemeClr val="tx1">
                        <a:lumMod val="85000"/>
                        <a:lumOff val="15000"/>
                      </a:schemeClr>
                    </a:solidFill>
                    <a:cs typeface="Arial" pitchFamily="34" charset="0"/>
                  </a:rPr>
                </a:br>
                <a:r>
                  <a:rPr lang="de-DE" sz="1050" dirty="0">
                    <a:solidFill>
                      <a:schemeClr val="tx1">
                        <a:lumMod val="85000"/>
                        <a:lumOff val="15000"/>
                      </a:schemeClr>
                    </a:solidFill>
                    <a:cs typeface="Arial" pitchFamily="34" charset="0"/>
                  </a:rPr>
                  <a:t>aus Wissen-</a:t>
                </a:r>
                <a:r>
                  <a:rPr lang="de-DE" sz="1050" dirty="0" err="1">
                    <a:solidFill>
                      <a:schemeClr val="tx1">
                        <a:lumMod val="85000"/>
                        <a:lumOff val="15000"/>
                      </a:schemeClr>
                    </a:solidFill>
                    <a:cs typeface="Arial" pitchFamily="34" charset="0"/>
                  </a:rPr>
                  <a:t>schaft</a:t>
                </a:r>
                <a:r>
                  <a:rPr lang="de-DE" sz="1050" dirty="0">
                    <a:solidFill>
                      <a:schemeClr val="tx1">
                        <a:lumMod val="85000"/>
                        <a:lumOff val="15000"/>
                      </a:schemeClr>
                    </a:solidFill>
                    <a:cs typeface="Arial" pitchFamily="34" charset="0"/>
                  </a:rPr>
                  <a:t> und Forschung</a:t>
                </a:r>
              </a:p>
            </p:txBody>
          </p:sp>
          <p:sp>
            <p:nvSpPr>
              <p:cNvPr id="15" name="Pfeil nach links 16">
                <a:extLst>
                  <a:ext uri="{FF2B5EF4-FFF2-40B4-BE49-F238E27FC236}">
                    <a16:creationId xmlns:a16="http://schemas.microsoft.com/office/drawing/2014/main" id="{6904F7AC-221B-A7F7-0F12-E0E2985EBEDC}"/>
                  </a:ext>
                </a:extLst>
              </p:cNvPr>
              <p:cNvSpPr/>
              <p:nvPr/>
            </p:nvSpPr>
            <p:spPr>
              <a:xfrm rot="5400000">
                <a:off x="3185659" y="3177008"/>
                <a:ext cx="648000" cy="288032"/>
              </a:xfrm>
              <a:prstGeom prst="leftArrow">
                <a:avLst>
                  <a:gd name="adj1" fmla="val 50000"/>
                  <a:gd name="adj2" fmla="val 168520"/>
                </a:avLst>
              </a:prstGeom>
              <a:grp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solidFill>
                    <a:prstClr val="black"/>
                  </a:solidFill>
                </a:endParaRPr>
              </a:p>
            </p:txBody>
          </p:sp>
        </p:grpSp>
      </p:grpSp>
      <p:grpSp>
        <p:nvGrpSpPr>
          <p:cNvPr id="18" name="Gruppieren 26">
            <a:extLst>
              <a:ext uri="{FF2B5EF4-FFF2-40B4-BE49-F238E27FC236}">
                <a16:creationId xmlns:a16="http://schemas.microsoft.com/office/drawing/2014/main" id="{D50E8A53-7325-C351-685F-522D4B7B527F}"/>
              </a:ext>
            </a:extLst>
          </p:cNvPr>
          <p:cNvGrpSpPr/>
          <p:nvPr/>
        </p:nvGrpSpPr>
        <p:grpSpPr>
          <a:xfrm>
            <a:off x="4761024" y="2386491"/>
            <a:ext cx="2511276" cy="1419853"/>
            <a:chOff x="4824032" y="2924944"/>
            <a:chExt cx="3348368" cy="1893137"/>
          </a:xfrm>
          <a:solidFill>
            <a:srgbClr val="E3E4E6"/>
          </a:solidFill>
        </p:grpSpPr>
        <p:grpSp>
          <p:nvGrpSpPr>
            <p:cNvPr id="19" name="Gruppieren 18">
              <a:extLst>
                <a:ext uri="{FF2B5EF4-FFF2-40B4-BE49-F238E27FC236}">
                  <a16:creationId xmlns:a16="http://schemas.microsoft.com/office/drawing/2014/main" id="{446CD628-4346-B4BA-A630-7B1E030F4BC6}"/>
                </a:ext>
              </a:extLst>
            </p:cNvPr>
            <p:cNvGrpSpPr/>
            <p:nvPr/>
          </p:nvGrpSpPr>
          <p:grpSpPr>
            <a:xfrm>
              <a:off x="4824032" y="2924944"/>
              <a:ext cx="1620000" cy="1882633"/>
              <a:chOff x="4824032" y="2924944"/>
              <a:chExt cx="1620000" cy="1882633"/>
            </a:xfrm>
            <a:grpFill/>
          </p:grpSpPr>
          <p:sp>
            <p:nvSpPr>
              <p:cNvPr id="23" name="Ellipse 22">
                <a:extLst>
                  <a:ext uri="{FF2B5EF4-FFF2-40B4-BE49-F238E27FC236}">
                    <a16:creationId xmlns:a16="http://schemas.microsoft.com/office/drawing/2014/main" id="{762A1641-C7DF-4A5F-5508-9100B2F86821}"/>
                  </a:ext>
                </a:extLst>
              </p:cNvPr>
              <p:cNvSpPr/>
              <p:nvPr/>
            </p:nvSpPr>
            <p:spPr>
              <a:xfrm>
                <a:off x="4824032" y="2924944"/>
                <a:ext cx="1620000" cy="1152000"/>
              </a:xfrm>
              <a:prstGeom prst="ellipse">
                <a:avLst/>
              </a:prstGeom>
              <a:no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de-DE" sz="1050" dirty="0">
                    <a:solidFill>
                      <a:schemeClr val="tx1">
                        <a:lumMod val="85000"/>
                        <a:lumOff val="15000"/>
                      </a:schemeClr>
                    </a:solidFill>
                    <a:cs typeface="Arial" pitchFamily="34" charset="0"/>
                  </a:rPr>
                  <a:t>Technologien von Unter-nehmen</a:t>
                </a:r>
              </a:p>
            </p:txBody>
          </p:sp>
          <p:sp>
            <p:nvSpPr>
              <p:cNvPr id="24" name="Pfeil nach links 17">
                <a:extLst>
                  <a:ext uri="{FF2B5EF4-FFF2-40B4-BE49-F238E27FC236}">
                    <a16:creationId xmlns:a16="http://schemas.microsoft.com/office/drawing/2014/main" id="{D382AD98-B546-2D03-681C-9EF6A143813A}"/>
                  </a:ext>
                </a:extLst>
              </p:cNvPr>
              <p:cNvSpPr/>
              <p:nvPr/>
            </p:nvSpPr>
            <p:spPr>
              <a:xfrm rot="16200000">
                <a:off x="5314532" y="4339561"/>
                <a:ext cx="648000" cy="288032"/>
              </a:xfrm>
              <a:prstGeom prst="leftArrow">
                <a:avLst>
                  <a:gd name="adj1" fmla="val 50000"/>
                  <a:gd name="adj2" fmla="val 168520"/>
                </a:avLst>
              </a:prstGeom>
              <a:grp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solidFill>
                    <a:prstClr val="white"/>
                  </a:solidFill>
                </a:endParaRPr>
              </a:p>
            </p:txBody>
          </p:sp>
        </p:grpSp>
        <p:grpSp>
          <p:nvGrpSpPr>
            <p:cNvPr id="20" name="Gruppieren 19">
              <a:extLst>
                <a:ext uri="{FF2B5EF4-FFF2-40B4-BE49-F238E27FC236}">
                  <a16:creationId xmlns:a16="http://schemas.microsoft.com/office/drawing/2014/main" id="{12C7AD91-FA90-BEB2-F378-0D1C06709A1B}"/>
                </a:ext>
              </a:extLst>
            </p:cNvPr>
            <p:cNvGrpSpPr/>
            <p:nvPr/>
          </p:nvGrpSpPr>
          <p:grpSpPr>
            <a:xfrm>
              <a:off x="6552400" y="2925063"/>
              <a:ext cx="1620000" cy="1893018"/>
              <a:chOff x="6552400" y="2925063"/>
              <a:chExt cx="1620000" cy="1893018"/>
            </a:xfrm>
            <a:grpFill/>
          </p:grpSpPr>
          <p:sp>
            <p:nvSpPr>
              <p:cNvPr id="21" name="Ellipse 20">
                <a:extLst>
                  <a:ext uri="{FF2B5EF4-FFF2-40B4-BE49-F238E27FC236}">
                    <a16:creationId xmlns:a16="http://schemas.microsoft.com/office/drawing/2014/main" id="{7B176154-446D-6598-19D9-11FE25C9800E}"/>
                  </a:ext>
                </a:extLst>
              </p:cNvPr>
              <p:cNvSpPr/>
              <p:nvPr/>
            </p:nvSpPr>
            <p:spPr>
              <a:xfrm>
                <a:off x="6552400" y="2925063"/>
                <a:ext cx="1620000" cy="1152000"/>
              </a:xfrm>
              <a:prstGeom prst="ellipse">
                <a:avLst/>
              </a:prstGeom>
              <a:no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lIns="0" tIns="27000" rIns="0" bIns="27000" rtlCol="0" anchor="ctr"/>
              <a:lstStyle/>
              <a:p>
                <a:pPr algn="ctr"/>
                <a:r>
                  <a:rPr lang="de-DE" sz="1050" dirty="0">
                    <a:solidFill>
                      <a:schemeClr val="tx1">
                        <a:lumMod val="85000"/>
                        <a:lumOff val="15000"/>
                      </a:schemeClr>
                    </a:solidFill>
                    <a:cs typeface="Arial" pitchFamily="34" charset="0"/>
                  </a:rPr>
                  <a:t>Technologien von Wissen-</a:t>
                </a:r>
                <a:r>
                  <a:rPr lang="de-DE" sz="1050" dirty="0" err="1">
                    <a:solidFill>
                      <a:schemeClr val="tx1">
                        <a:lumMod val="85000"/>
                        <a:lumOff val="15000"/>
                      </a:schemeClr>
                    </a:solidFill>
                    <a:cs typeface="Arial" pitchFamily="34" charset="0"/>
                  </a:rPr>
                  <a:t>schaft</a:t>
                </a:r>
                <a:r>
                  <a:rPr lang="de-DE" sz="1050" dirty="0">
                    <a:solidFill>
                      <a:schemeClr val="tx1">
                        <a:lumMod val="85000"/>
                        <a:lumOff val="15000"/>
                      </a:schemeClr>
                    </a:solidFill>
                    <a:cs typeface="Arial" pitchFamily="34" charset="0"/>
                  </a:rPr>
                  <a:t> und Forschung</a:t>
                </a:r>
              </a:p>
            </p:txBody>
          </p:sp>
          <p:sp>
            <p:nvSpPr>
              <p:cNvPr id="22" name="Pfeil nach links 18">
                <a:extLst>
                  <a:ext uri="{FF2B5EF4-FFF2-40B4-BE49-F238E27FC236}">
                    <a16:creationId xmlns:a16="http://schemas.microsoft.com/office/drawing/2014/main" id="{C6C752C7-E54D-2782-0207-746F80A80040}"/>
                  </a:ext>
                </a:extLst>
              </p:cNvPr>
              <p:cNvSpPr/>
              <p:nvPr/>
            </p:nvSpPr>
            <p:spPr>
              <a:xfrm rot="16200000">
                <a:off x="7041072" y="4350065"/>
                <a:ext cx="648000" cy="288032"/>
              </a:xfrm>
              <a:prstGeom prst="leftArrow">
                <a:avLst>
                  <a:gd name="adj1" fmla="val 50000"/>
                  <a:gd name="adj2" fmla="val 168520"/>
                </a:avLst>
              </a:prstGeom>
              <a:grp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solidFill>
                    <a:prstClr val="white"/>
                  </a:solidFill>
                </a:endParaRPr>
              </a:p>
            </p:txBody>
          </p:sp>
        </p:grpSp>
      </p:grpSp>
      <p:sp>
        <p:nvSpPr>
          <p:cNvPr id="25" name="Abgerundetes Rechteck 19">
            <a:extLst>
              <a:ext uri="{FF2B5EF4-FFF2-40B4-BE49-F238E27FC236}">
                <a16:creationId xmlns:a16="http://schemas.microsoft.com/office/drawing/2014/main" id="{58F23F3C-9FB5-147C-2EF4-63BA398F0AEA}"/>
              </a:ext>
            </a:extLst>
          </p:cNvPr>
          <p:cNvSpPr/>
          <p:nvPr/>
        </p:nvSpPr>
        <p:spPr>
          <a:xfrm>
            <a:off x="4626006" y="2332485"/>
            <a:ext cx="2754307" cy="1566174"/>
          </a:xfrm>
          <a:prstGeom prst="roundRect">
            <a:avLst/>
          </a:prstGeom>
          <a:noFill/>
          <a:ln>
            <a:solidFill>
              <a:srgbClr val="E3E4E6"/>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de-DE" sz="1350" dirty="0">
                <a:solidFill>
                  <a:srgbClr val="FF0000"/>
                </a:solidFill>
                <a:cs typeface="Arial" pitchFamily="34" charset="0"/>
              </a:rPr>
              <a:t>Downstream</a:t>
            </a:r>
          </a:p>
        </p:txBody>
      </p:sp>
      <p:sp>
        <p:nvSpPr>
          <p:cNvPr id="26" name="Abgerundetes Rechteck 20">
            <a:extLst>
              <a:ext uri="{FF2B5EF4-FFF2-40B4-BE49-F238E27FC236}">
                <a16:creationId xmlns:a16="http://schemas.microsoft.com/office/drawing/2014/main" id="{9124BEDA-EF81-BEA5-3142-5844073CC5BE}"/>
              </a:ext>
            </a:extLst>
          </p:cNvPr>
          <p:cNvSpPr/>
          <p:nvPr/>
        </p:nvSpPr>
        <p:spPr>
          <a:xfrm>
            <a:off x="1763688" y="4384713"/>
            <a:ext cx="5667904" cy="419285"/>
          </a:xfrm>
          <a:prstGeom prst="roundRect">
            <a:avLst/>
          </a:prstGeom>
          <a:solidFill>
            <a:schemeClr val="bg1"/>
          </a:solidFill>
          <a:ln>
            <a:solidFill>
              <a:srgbClr val="E3E4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lumMod val="75000"/>
                    <a:lumOff val="25000"/>
                  </a:schemeClr>
                </a:solidFill>
                <a:cs typeface="Arial" pitchFamily="34" charset="0"/>
              </a:rPr>
              <a:t>Stärkung des wirtschaftlichen Anwendungs- und Verwertungspotenzials</a:t>
            </a:r>
          </a:p>
        </p:txBody>
      </p:sp>
      <p:sp>
        <p:nvSpPr>
          <p:cNvPr id="27" name="Abgerundetes Rechteck 21">
            <a:extLst>
              <a:ext uri="{FF2B5EF4-FFF2-40B4-BE49-F238E27FC236}">
                <a16:creationId xmlns:a16="http://schemas.microsoft.com/office/drawing/2014/main" id="{670931D4-829F-8259-240C-6117A33BF6D7}"/>
              </a:ext>
            </a:extLst>
          </p:cNvPr>
          <p:cNvSpPr/>
          <p:nvPr/>
        </p:nvSpPr>
        <p:spPr>
          <a:xfrm>
            <a:off x="1763688" y="1522395"/>
            <a:ext cx="5616616" cy="324036"/>
          </a:xfrm>
          <a:prstGeom prst="roundRect">
            <a:avLst/>
          </a:prstGeom>
          <a:solidFill>
            <a:schemeClr val="bg1"/>
          </a:solidFill>
          <a:ln>
            <a:solidFill>
              <a:srgbClr val="E3E4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lumMod val="75000"/>
                    <a:lumOff val="25000"/>
                  </a:schemeClr>
                </a:solidFill>
                <a:cs typeface="Arial" pitchFamily="34" charset="0"/>
              </a:rPr>
              <a:t>Stärkung der Innovationskapazitäten durch EU-Spitzenforschung</a:t>
            </a:r>
          </a:p>
        </p:txBody>
      </p:sp>
    </p:spTree>
    <p:extLst>
      <p:ext uri="{BB962C8B-B14F-4D97-AF65-F5344CB8AC3E}">
        <p14:creationId xmlns:p14="http://schemas.microsoft.com/office/powerpoint/2010/main" val="102282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Synergien</a:t>
            </a:r>
          </a:p>
        </p:txBody>
      </p:sp>
      <p:sp>
        <p:nvSpPr>
          <p:cNvPr id="4" name="Textplatzhalter 3"/>
          <p:cNvSpPr>
            <a:spLocks noGrp="1"/>
          </p:cNvSpPr>
          <p:nvPr>
            <p:ph type="body" sz="quarter" idx="10"/>
          </p:nvPr>
        </p:nvSpPr>
        <p:spPr>
          <a:xfrm>
            <a:off x="395536" y="843558"/>
            <a:ext cx="8352928" cy="792088"/>
          </a:xfrm>
        </p:spPr>
        <p:txBody>
          <a:bodyPr/>
          <a:lstStyle/>
          <a:p>
            <a:r>
              <a:rPr lang="de-DE" dirty="0"/>
              <a:t>Mehrwert bei Nutzung der Synergiepotenziale</a:t>
            </a:r>
            <a:endParaRPr lang="de-DE" i="1" dirty="0"/>
          </a:p>
        </p:txBody>
      </p:sp>
      <p:sp>
        <p:nvSpPr>
          <p:cNvPr id="9" name="Datumsplatzhalter 8">
            <a:extLst>
              <a:ext uri="{FF2B5EF4-FFF2-40B4-BE49-F238E27FC236}">
                <a16:creationId xmlns:a16="http://schemas.microsoft.com/office/drawing/2014/main" id="{ACA123AE-9955-0CED-35E8-4819B26F069A}"/>
              </a:ext>
            </a:extLst>
          </p:cNvPr>
          <p:cNvSpPr>
            <a:spLocks noGrp="1"/>
          </p:cNvSpPr>
          <p:nvPr>
            <p:ph type="dt" sz="half" idx="2"/>
          </p:nvPr>
        </p:nvSpPr>
        <p:spPr/>
        <p:txBody>
          <a:bodyPr/>
          <a:lstStyle/>
          <a:p>
            <a:r>
              <a:rPr lang="de-DE"/>
              <a:t>15.03.2023</a:t>
            </a:r>
            <a:endParaRPr lang="de-DE" dirty="0"/>
          </a:p>
        </p:txBody>
      </p:sp>
      <p:sp>
        <p:nvSpPr>
          <p:cNvPr id="10" name="Fußzeilenplatzhalter 9">
            <a:extLst>
              <a:ext uri="{FF2B5EF4-FFF2-40B4-BE49-F238E27FC236}">
                <a16:creationId xmlns:a16="http://schemas.microsoft.com/office/drawing/2014/main" id="{097BC82C-6F50-D0A1-BB0A-CCFB88978829}"/>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11" name="Foliennummernplatzhalter 10">
            <a:extLst>
              <a:ext uri="{FF2B5EF4-FFF2-40B4-BE49-F238E27FC236}">
                <a16:creationId xmlns:a16="http://schemas.microsoft.com/office/drawing/2014/main" id="{933D0C9F-110D-B6BE-1DF0-DB107A114B9C}"/>
              </a:ext>
            </a:extLst>
          </p:cNvPr>
          <p:cNvSpPr>
            <a:spLocks noGrp="1"/>
          </p:cNvSpPr>
          <p:nvPr>
            <p:ph type="sldNum" sz="quarter" idx="4"/>
          </p:nvPr>
        </p:nvSpPr>
        <p:spPr/>
        <p:txBody>
          <a:bodyPr/>
          <a:lstStyle/>
          <a:p>
            <a:fld id="{451AA64C-E0B0-46F1-8CD3-03730F1A5CF9}" type="slidenum">
              <a:rPr lang="de-DE" smtClean="0"/>
              <a:pPr/>
              <a:t>25</a:t>
            </a:fld>
            <a:endParaRPr lang="de-DE" dirty="0"/>
          </a:p>
        </p:txBody>
      </p:sp>
      <p:grpSp>
        <p:nvGrpSpPr>
          <p:cNvPr id="17" name="Gruppieren 16">
            <a:extLst>
              <a:ext uri="{FF2B5EF4-FFF2-40B4-BE49-F238E27FC236}">
                <a16:creationId xmlns:a16="http://schemas.microsoft.com/office/drawing/2014/main" id="{6F9D6A92-4C65-9DEC-EC0E-25A542908F13}"/>
              </a:ext>
            </a:extLst>
          </p:cNvPr>
          <p:cNvGrpSpPr/>
          <p:nvPr/>
        </p:nvGrpSpPr>
        <p:grpSpPr>
          <a:xfrm>
            <a:off x="899592" y="1558567"/>
            <a:ext cx="6741874" cy="1877279"/>
            <a:chOff x="432619" y="1774591"/>
            <a:chExt cx="6741874" cy="1877279"/>
          </a:xfrm>
        </p:grpSpPr>
        <p:sp>
          <p:nvSpPr>
            <p:cNvPr id="16" name="Richtungspfeil 2">
              <a:extLst>
                <a:ext uri="{FF2B5EF4-FFF2-40B4-BE49-F238E27FC236}">
                  <a16:creationId xmlns:a16="http://schemas.microsoft.com/office/drawing/2014/main" id="{B03FFF76-A90A-09D2-0F83-4B327CE6DC4A}"/>
                </a:ext>
              </a:extLst>
            </p:cNvPr>
            <p:cNvSpPr/>
            <p:nvPr/>
          </p:nvSpPr>
          <p:spPr>
            <a:xfrm rot="5400000">
              <a:off x="2192009" y="1870172"/>
              <a:ext cx="1021381" cy="830220"/>
            </a:xfrm>
            <a:prstGeom prst="homePlate">
              <a:avLst>
                <a:gd name="adj" fmla="val 19515"/>
              </a:avLst>
            </a:prstGeom>
            <a:solidFill>
              <a:schemeClr val="bg1"/>
            </a:solidFill>
            <a:ln w="25400">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dirty="0">
                  <a:solidFill>
                    <a:srgbClr val="144393"/>
                  </a:solidFill>
                </a:rPr>
                <a:t>Grundlagen-forschung</a:t>
              </a:r>
            </a:p>
          </p:txBody>
        </p:sp>
        <p:sp>
          <p:nvSpPr>
            <p:cNvPr id="30" name="Textfeld 29">
              <a:extLst>
                <a:ext uri="{FF2B5EF4-FFF2-40B4-BE49-F238E27FC236}">
                  <a16:creationId xmlns:a16="http://schemas.microsoft.com/office/drawing/2014/main" id="{573883B9-1A93-5D57-B4B3-5FD11EE9A55D}"/>
                </a:ext>
              </a:extLst>
            </p:cNvPr>
            <p:cNvSpPr txBox="1"/>
            <p:nvPr/>
          </p:nvSpPr>
          <p:spPr>
            <a:xfrm>
              <a:off x="432619" y="2824602"/>
              <a:ext cx="292068" cy="323165"/>
            </a:xfrm>
            <a:prstGeom prst="rect">
              <a:avLst/>
            </a:prstGeom>
            <a:noFill/>
          </p:spPr>
          <p:txBody>
            <a:bodyPr wrap="none" rtlCol="0">
              <a:spAutoFit/>
            </a:bodyPr>
            <a:lstStyle/>
            <a:p>
              <a:r>
                <a:rPr lang="de-DE" sz="1500" b="1" dirty="0">
                  <a:solidFill>
                    <a:srgbClr val="E41B21"/>
                  </a:solidFill>
                </a:rPr>
                <a:t>1</a:t>
              </a:r>
            </a:p>
          </p:txBody>
        </p:sp>
        <p:sp>
          <p:nvSpPr>
            <p:cNvPr id="31" name="Textfeld 30">
              <a:extLst>
                <a:ext uri="{FF2B5EF4-FFF2-40B4-BE49-F238E27FC236}">
                  <a16:creationId xmlns:a16="http://schemas.microsoft.com/office/drawing/2014/main" id="{EC4377E0-E89A-B76B-D213-2EB1198F4CF6}"/>
                </a:ext>
              </a:extLst>
            </p:cNvPr>
            <p:cNvSpPr txBox="1"/>
            <p:nvPr/>
          </p:nvSpPr>
          <p:spPr>
            <a:xfrm>
              <a:off x="6882425" y="2825193"/>
              <a:ext cx="292068" cy="323165"/>
            </a:xfrm>
            <a:prstGeom prst="rect">
              <a:avLst/>
            </a:prstGeom>
            <a:noFill/>
          </p:spPr>
          <p:txBody>
            <a:bodyPr wrap="none" rtlCol="0">
              <a:spAutoFit/>
            </a:bodyPr>
            <a:lstStyle/>
            <a:p>
              <a:r>
                <a:rPr lang="de-DE" sz="1500" b="1" dirty="0">
                  <a:solidFill>
                    <a:srgbClr val="E41B21"/>
                  </a:solidFill>
                </a:rPr>
                <a:t>9</a:t>
              </a:r>
            </a:p>
          </p:txBody>
        </p:sp>
        <p:sp>
          <p:nvSpPr>
            <p:cNvPr id="32" name="Textfeld 31">
              <a:extLst>
                <a:ext uri="{FF2B5EF4-FFF2-40B4-BE49-F238E27FC236}">
                  <a16:creationId xmlns:a16="http://schemas.microsoft.com/office/drawing/2014/main" id="{A84DE492-DC71-B725-AD6D-22E3714EBF1D}"/>
                </a:ext>
              </a:extLst>
            </p:cNvPr>
            <p:cNvSpPr txBox="1"/>
            <p:nvPr/>
          </p:nvSpPr>
          <p:spPr>
            <a:xfrm>
              <a:off x="5447935" y="2825193"/>
              <a:ext cx="292068" cy="323165"/>
            </a:xfrm>
            <a:prstGeom prst="rect">
              <a:avLst/>
            </a:prstGeom>
            <a:noFill/>
          </p:spPr>
          <p:txBody>
            <a:bodyPr wrap="none" rtlCol="0">
              <a:spAutoFit/>
            </a:bodyPr>
            <a:lstStyle/>
            <a:p>
              <a:r>
                <a:rPr lang="de-DE" sz="1500" b="1" dirty="0">
                  <a:solidFill>
                    <a:srgbClr val="E41B21"/>
                  </a:solidFill>
                </a:rPr>
                <a:t>7</a:t>
              </a:r>
            </a:p>
          </p:txBody>
        </p:sp>
        <p:sp>
          <p:nvSpPr>
            <p:cNvPr id="35" name="Textfeld 34">
              <a:extLst>
                <a:ext uri="{FF2B5EF4-FFF2-40B4-BE49-F238E27FC236}">
                  <a16:creationId xmlns:a16="http://schemas.microsoft.com/office/drawing/2014/main" id="{7A05CEE8-A81A-3468-0DB8-95A5756749BD}"/>
                </a:ext>
              </a:extLst>
            </p:cNvPr>
            <p:cNvSpPr txBox="1"/>
            <p:nvPr/>
          </p:nvSpPr>
          <p:spPr>
            <a:xfrm>
              <a:off x="2558684" y="2820430"/>
              <a:ext cx="292068" cy="323165"/>
            </a:xfrm>
            <a:prstGeom prst="rect">
              <a:avLst/>
            </a:prstGeom>
            <a:noFill/>
          </p:spPr>
          <p:txBody>
            <a:bodyPr wrap="none" rtlCol="0">
              <a:spAutoFit/>
            </a:bodyPr>
            <a:lstStyle/>
            <a:p>
              <a:r>
                <a:rPr lang="de-DE" sz="1500" b="1" dirty="0">
                  <a:solidFill>
                    <a:srgbClr val="E41B21"/>
                  </a:solidFill>
                </a:rPr>
                <a:t>3</a:t>
              </a:r>
            </a:p>
          </p:txBody>
        </p:sp>
        <p:sp>
          <p:nvSpPr>
            <p:cNvPr id="34" name="Textfeld 33">
              <a:extLst>
                <a:ext uri="{FF2B5EF4-FFF2-40B4-BE49-F238E27FC236}">
                  <a16:creationId xmlns:a16="http://schemas.microsoft.com/office/drawing/2014/main" id="{3F7BA00E-3B8C-4D93-8701-A2EA9228CC09}"/>
                </a:ext>
              </a:extLst>
            </p:cNvPr>
            <p:cNvSpPr txBox="1"/>
            <p:nvPr/>
          </p:nvSpPr>
          <p:spPr>
            <a:xfrm>
              <a:off x="3994808" y="2825193"/>
              <a:ext cx="292068" cy="323165"/>
            </a:xfrm>
            <a:prstGeom prst="rect">
              <a:avLst/>
            </a:prstGeom>
            <a:noFill/>
          </p:spPr>
          <p:txBody>
            <a:bodyPr wrap="none" rtlCol="0">
              <a:spAutoFit/>
            </a:bodyPr>
            <a:lstStyle/>
            <a:p>
              <a:r>
                <a:rPr lang="de-DE" sz="1500" b="1" dirty="0">
                  <a:solidFill>
                    <a:srgbClr val="E41B21"/>
                  </a:solidFill>
                </a:rPr>
                <a:t>5</a:t>
              </a:r>
            </a:p>
          </p:txBody>
        </p:sp>
        <p:cxnSp>
          <p:nvCxnSpPr>
            <p:cNvPr id="21" name="Gerader Verbinder 20">
              <a:extLst>
                <a:ext uri="{FF2B5EF4-FFF2-40B4-BE49-F238E27FC236}">
                  <a16:creationId xmlns:a16="http://schemas.microsoft.com/office/drawing/2014/main" id="{673C3669-7423-B53B-1BF3-713FC4FBD351}"/>
                </a:ext>
              </a:extLst>
            </p:cNvPr>
            <p:cNvCxnSpPr/>
            <p:nvPr/>
          </p:nvCxnSpPr>
          <p:spPr>
            <a:xfrm>
              <a:off x="567555" y="3106115"/>
              <a:ext cx="0" cy="54000"/>
            </a:xfrm>
            <a:prstGeom prst="line">
              <a:avLst/>
            </a:prstGeom>
            <a:ln w="44450">
              <a:solidFill>
                <a:srgbClr val="98999D"/>
              </a:solidFill>
            </a:ln>
          </p:spPr>
          <p:style>
            <a:lnRef idx="1">
              <a:schemeClr val="accent1"/>
            </a:lnRef>
            <a:fillRef idx="0">
              <a:schemeClr val="accent1"/>
            </a:fillRef>
            <a:effectRef idx="0">
              <a:schemeClr val="accent1"/>
            </a:effectRef>
            <a:fontRef idx="minor">
              <a:schemeClr val="tx1"/>
            </a:fontRef>
          </p:style>
        </p:cxnSp>
        <p:sp>
          <p:nvSpPr>
            <p:cNvPr id="22" name="Pfeil nach links 12">
              <a:extLst>
                <a:ext uri="{FF2B5EF4-FFF2-40B4-BE49-F238E27FC236}">
                  <a16:creationId xmlns:a16="http://schemas.microsoft.com/office/drawing/2014/main" id="{65833734-A419-7341-F156-749470F1FBC5}"/>
                </a:ext>
              </a:extLst>
            </p:cNvPr>
            <p:cNvSpPr/>
            <p:nvPr/>
          </p:nvSpPr>
          <p:spPr>
            <a:xfrm rot="10800000">
              <a:off x="564042" y="3092144"/>
              <a:ext cx="6456231" cy="254175"/>
            </a:xfrm>
            <a:prstGeom prst="leftArrow">
              <a:avLst>
                <a:gd name="adj1" fmla="val 44566"/>
                <a:gd name="adj2" fmla="val 1874"/>
              </a:avLst>
            </a:prstGeom>
            <a:gradFill flip="none" rotWithShape="1">
              <a:gsLst>
                <a:gs pos="0">
                  <a:srgbClr val="999A9E"/>
                </a:gs>
                <a:gs pos="98000">
                  <a:srgbClr val="EEEDF3"/>
                </a:gs>
                <a:gs pos="36000">
                  <a:srgbClr val="D3D3DB"/>
                </a:gs>
              </a:gsLst>
              <a:lin ang="0" scaled="0"/>
              <a:tileRect/>
            </a:grad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solidFill>
                  <a:srgbClr val="1F4B56"/>
                </a:solidFill>
              </a:endParaRPr>
            </a:p>
          </p:txBody>
        </p:sp>
        <p:sp>
          <p:nvSpPr>
            <p:cNvPr id="23" name="Textfeld 22">
              <a:extLst>
                <a:ext uri="{FF2B5EF4-FFF2-40B4-BE49-F238E27FC236}">
                  <a16:creationId xmlns:a16="http://schemas.microsoft.com/office/drawing/2014/main" id="{2B256B07-EF06-7E42-B341-6388149AE253}"/>
                </a:ext>
              </a:extLst>
            </p:cNvPr>
            <p:cNvSpPr txBox="1"/>
            <p:nvPr/>
          </p:nvSpPr>
          <p:spPr>
            <a:xfrm>
              <a:off x="560876" y="3282538"/>
              <a:ext cx="6456230" cy="369332"/>
            </a:xfrm>
            <a:prstGeom prst="rect">
              <a:avLst/>
            </a:prstGeom>
            <a:noFill/>
          </p:spPr>
          <p:txBody>
            <a:bodyPr wrap="square" rtlCol="0">
              <a:spAutoFit/>
            </a:bodyPr>
            <a:lstStyle/>
            <a:p>
              <a:pPr algn="ctr"/>
              <a:r>
                <a:rPr lang="de-DE" b="1" dirty="0"/>
                <a:t>TRL</a:t>
              </a:r>
              <a:r>
                <a:rPr lang="de-DE" sz="1350" dirty="0"/>
                <a:t>  Technologie-Reifegrad </a:t>
              </a:r>
              <a:r>
                <a:rPr lang="de-DE" sz="1350" i="1" dirty="0"/>
                <a:t>(</a:t>
              </a:r>
              <a:r>
                <a:rPr lang="de-DE" sz="1350" b="1" i="1" dirty="0"/>
                <a:t>T</a:t>
              </a:r>
              <a:r>
                <a:rPr lang="de-DE" sz="1350" i="1" dirty="0"/>
                <a:t>echnology </a:t>
              </a:r>
              <a:r>
                <a:rPr lang="de-DE" sz="1350" b="1" i="1" dirty="0"/>
                <a:t>R</a:t>
              </a:r>
              <a:r>
                <a:rPr lang="de-DE" sz="1350" i="1" dirty="0"/>
                <a:t>eadiness </a:t>
              </a:r>
              <a:r>
                <a:rPr lang="de-DE" sz="1350" b="1" i="1" dirty="0"/>
                <a:t>L</a:t>
              </a:r>
              <a:r>
                <a:rPr lang="de-DE" sz="1350" i="1" dirty="0"/>
                <a:t>evel)</a:t>
              </a:r>
              <a:endParaRPr lang="de-DE" sz="1350" dirty="0"/>
            </a:p>
          </p:txBody>
        </p:sp>
        <p:cxnSp>
          <p:nvCxnSpPr>
            <p:cNvPr id="27" name="Gerader Verbinder 26">
              <a:extLst>
                <a:ext uri="{FF2B5EF4-FFF2-40B4-BE49-F238E27FC236}">
                  <a16:creationId xmlns:a16="http://schemas.microsoft.com/office/drawing/2014/main" id="{755DCB65-E10A-6BE2-FC2E-C865FD1A92BF}"/>
                </a:ext>
              </a:extLst>
            </p:cNvPr>
            <p:cNvCxnSpPr/>
            <p:nvPr/>
          </p:nvCxnSpPr>
          <p:spPr>
            <a:xfrm>
              <a:off x="2702700" y="3106339"/>
              <a:ext cx="0" cy="54000"/>
            </a:xfrm>
            <a:prstGeom prst="line">
              <a:avLst/>
            </a:prstGeom>
            <a:ln w="44450">
              <a:solidFill>
                <a:srgbClr val="98999D"/>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1BDE9EA3-F104-6A5D-3847-21677F14DE4B}"/>
                </a:ext>
              </a:extLst>
            </p:cNvPr>
            <p:cNvCxnSpPr/>
            <p:nvPr/>
          </p:nvCxnSpPr>
          <p:spPr>
            <a:xfrm>
              <a:off x="5583020" y="3106339"/>
              <a:ext cx="0" cy="54000"/>
            </a:xfrm>
            <a:prstGeom prst="line">
              <a:avLst/>
            </a:prstGeom>
            <a:ln w="44450">
              <a:solidFill>
                <a:srgbClr val="98999D"/>
              </a:solidFill>
            </a:ln>
          </p:spPr>
          <p:style>
            <a:lnRef idx="1">
              <a:schemeClr val="accent1"/>
            </a:lnRef>
            <a:fillRef idx="0">
              <a:schemeClr val="accent1"/>
            </a:fillRef>
            <a:effectRef idx="0">
              <a:schemeClr val="accent1"/>
            </a:effectRef>
            <a:fontRef idx="minor">
              <a:schemeClr val="tx1"/>
            </a:fontRef>
          </p:style>
        </p:cxnSp>
        <p:cxnSp>
          <p:nvCxnSpPr>
            <p:cNvPr id="33" name="Gerader Verbinder 32">
              <a:extLst>
                <a:ext uri="{FF2B5EF4-FFF2-40B4-BE49-F238E27FC236}">
                  <a16:creationId xmlns:a16="http://schemas.microsoft.com/office/drawing/2014/main" id="{1B04DF43-AA23-5C94-0503-85A6519DAEAC}"/>
                </a:ext>
              </a:extLst>
            </p:cNvPr>
            <p:cNvCxnSpPr/>
            <p:nvPr/>
          </p:nvCxnSpPr>
          <p:spPr>
            <a:xfrm>
              <a:off x="4142860" y="3106339"/>
              <a:ext cx="0" cy="54000"/>
            </a:xfrm>
            <a:prstGeom prst="line">
              <a:avLst/>
            </a:prstGeom>
            <a:ln w="44450">
              <a:solidFill>
                <a:srgbClr val="98999D"/>
              </a:solidFill>
            </a:ln>
          </p:spPr>
          <p:style>
            <a:lnRef idx="1">
              <a:schemeClr val="accent1"/>
            </a:lnRef>
            <a:fillRef idx="0">
              <a:schemeClr val="accent1"/>
            </a:fillRef>
            <a:effectRef idx="0">
              <a:schemeClr val="accent1"/>
            </a:effectRef>
            <a:fontRef idx="minor">
              <a:schemeClr val="tx1"/>
            </a:fontRef>
          </p:style>
        </p:cxnSp>
        <p:sp>
          <p:nvSpPr>
            <p:cNvPr id="6" name="Richtungspfeil 2">
              <a:extLst>
                <a:ext uri="{FF2B5EF4-FFF2-40B4-BE49-F238E27FC236}">
                  <a16:creationId xmlns:a16="http://schemas.microsoft.com/office/drawing/2014/main" id="{D637C055-CC1B-A13C-B2E7-54008D0C442C}"/>
                </a:ext>
              </a:extLst>
            </p:cNvPr>
            <p:cNvSpPr/>
            <p:nvPr/>
          </p:nvSpPr>
          <p:spPr>
            <a:xfrm rot="5400000">
              <a:off x="4232106" y="2012625"/>
              <a:ext cx="1296142" cy="830220"/>
            </a:xfrm>
            <a:prstGeom prst="homePlate">
              <a:avLst>
                <a:gd name="adj" fmla="val 18532"/>
              </a:avLst>
            </a:prstGeom>
            <a:solidFill>
              <a:schemeClr val="bg1"/>
            </a:solidFill>
            <a:ln w="25400">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dirty="0">
                  <a:solidFill>
                    <a:srgbClr val="144393"/>
                  </a:solidFill>
                </a:rPr>
                <a:t>Demonstrations-projekte</a:t>
              </a:r>
            </a:p>
          </p:txBody>
        </p:sp>
        <p:sp>
          <p:nvSpPr>
            <p:cNvPr id="7" name="Richtungspfeil 2">
              <a:extLst>
                <a:ext uri="{FF2B5EF4-FFF2-40B4-BE49-F238E27FC236}">
                  <a16:creationId xmlns:a16="http://schemas.microsoft.com/office/drawing/2014/main" id="{CEF9D1DE-DA2E-ABF3-D405-88B758897F5D}"/>
                </a:ext>
              </a:extLst>
            </p:cNvPr>
            <p:cNvSpPr/>
            <p:nvPr/>
          </p:nvSpPr>
          <p:spPr>
            <a:xfrm rot="5400000">
              <a:off x="5670658" y="2011017"/>
              <a:ext cx="1299358" cy="830220"/>
            </a:xfrm>
            <a:prstGeom prst="homePlate">
              <a:avLst>
                <a:gd name="adj" fmla="val 17548"/>
              </a:avLst>
            </a:prstGeom>
            <a:solidFill>
              <a:schemeClr val="bg1"/>
            </a:solidFill>
            <a:ln w="25400">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dirty="0">
                  <a:solidFill>
                    <a:srgbClr val="144393"/>
                  </a:solidFill>
                </a:rPr>
                <a:t>Markt-einführung</a:t>
              </a:r>
            </a:p>
          </p:txBody>
        </p:sp>
      </p:grpSp>
      <p:sp>
        <p:nvSpPr>
          <p:cNvPr id="24" name="Inhaltsplatzhalter 2">
            <a:extLst>
              <a:ext uri="{FF2B5EF4-FFF2-40B4-BE49-F238E27FC236}">
                <a16:creationId xmlns:a16="http://schemas.microsoft.com/office/drawing/2014/main" id="{39D2BF34-27D5-3296-A061-D234D3BA96C0}"/>
              </a:ext>
            </a:extLst>
          </p:cNvPr>
          <p:cNvSpPr txBox="1">
            <a:spLocks/>
          </p:cNvSpPr>
          <p:nvPr/>
        </p:nvSpPr>
        <p:spPr>
          <a:xfrm>
            <a:off x="1570846" y="3507854"/>
            <a:ext cx="6241514" cy="151216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1338" lvl="1" indent="-182563">
              <a:buClr>
                <a:srgbClr val="004584"/>
              </a:buClr>
              <a:buFont typeface="Arial" panose="020B0604020202020204" pitchFamily="34" charset="0"/>
              <a:buChar char="•"/>
            </a:pPr>
            <a:r>
              <a:rPr lang="de-DE" sz="1600" dirty="0"/>
              <a:t>Finanzierung von Projekten sichern</a:t>
            </a:r>
          </a:p>
          <a:p>
            <a:pPr marL="541338" lvl="1" indent="-182563">
              <a:buClr>
                <a:srgbClr val="004584"/>
              </a:buClr>
              <a:buFont typeface="Arial" panose="020B0604020202020204" pitchFamily="34" charset="0"/>
              <a:buChar char="•"/>
            </a:pPr>
            <a:r>
              <a:rPr lang="de-DE" sz="1600" dirty="0"/>
              <a:t>Mehrere bis nahezu alle TRL-Stufen einschließen</a:t>
            </a:r>
          </a:p>
          <a:p>
            <a:pPr marL="541338" lvl="1" indent="-182563">
              <a:buClr>
                <a:srgbClr val="004584"/>
              </a:buClr>
              <a:buFont typeface="Arial" panose="020B0604020202020204" pitchFamily="34" charset="0"/>
              <a:buChar char="•"/>
            </a:pPr>
            <a:r>
              <a:rPr lang="de-DE" sz="1600" dirty="0"/>
              <a:t>Keine Bruchstellen, zeitlich, inhaltlich lückenlose Planung</a:t>
            </a:r>
          </a:p>
          <a:p>
            <a:pPr marL="541338" lvl="1" indent="-182563">
              <a:buClr>
                <a:srgbClr val="004584"/>
              </a:buClr>
              <a:buFont typeface="Arial" panose="020B0604020202020204" pitchFamily="34" charset="0"/>
              <a:buChar char="•"/>
            </a:pPr>
            <a:r>
              <a:rPr lang="de-DE" sz="1600" dirty="0"/>
              <a:t>Verschlankung des administratives Management durch </a:t>
            </a:r>
            <a:br>
              <a:rPr lang="de-DE" sz="1600" dirty="0"/>
            </a:br>
            <a:r>
              <a:rPr lang="de-DE" sz="1600" dirty="0"/>
              <a:t>programmübergreifenden Ansatz</a:t>
            </a:r>
          </a:p>
          <a:p>
            <a:pPr lvl="2"/>
            <a:endParaRPr lang="de-DE" dirty="0"/>
          </a:p>
        </p:txBody>
      </p:sp>
    </p:spTree>
    <p:extLst>
      <p:ext uri="{BB962C8B-B14F-4D97-AF65-F5344CB8AC3E}">
        <p14:creationId xmlns:p14="http://schemas.microsoft.com/office/powerpoint/2010/main" val="3084917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Restriktionen bei Synergien</a:t>
            </a:r>
            <a:endParaRPr lang="de-DE" sz="2000" b="0" i="1" dirty="0">
              <a:solidFill>
                <a:schemeClr val="bg1">
                  <a:lumMod val="50000"/>
                </a:schemeClr>
              </a:solidFill>
            </a:endParaRP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26</a:t>
            </a:fld>
            <a:endParaRPr lang="de-DE" dirty="0"/>
          </a:p>
        </p:txBody>
      </p:sp>
      <p:graphicFrame>
        <p:nvGraphicFramePr>
          <p:cNvPr id="10" name="Tabelle 9">
            <a:extLst>
              <a:ext uri="{FF2B5EF4-FFF2-40B4-BE49-F238E27FC236}">
                <a16:creationId xmlns:a16="http://schemas.microsoft.com/office/drawing/2014/main" id="{B39A0B1D-DB31-61CD-5560-A95E1E45F82C}"/>
              </a:ext>
            </a:extLst>
          </p:cNvPr>
          <p:cNvGraphicFramePr>
            <a:graphicFrameLocks noGrp="1"/>
          </p:cNvGraphicFramePr>
          <p:nvPr>
            <p:extLst>
              <p:ext uri="{D42A27DB-BD31-4B8C-83A1-F6EECF244321}">
                <p14:modId xmlns:p14="http://schemas.microsoft.com/office/powerpoint/2010/main" val="776230922"/>
              </p:ext>
            </p:extLst>
          </p:nvPr>
        </p:nvGraphicFramePr>
        <p:xfrm>
          <a:off x="467544" y="1635645"/>
          <a:ext cx="8208664" cy="2133600"/>
        </p:xfrm>
        <a:graphic>
          <a:graphicData uri="http://schemas.openxmlformats.org/drawingml/2006/table">
            <a:tbl>
              <a:tblPr firstCol="1" bandRow="1">
                <a:tableStyleId>{073A0DAA-6AF3-43AB-8588-CEC1D06C72B9}</a:tableStyleId>
              </a:tblPr>
              <a:tblGrid>
                <a:gridCol w="1703638">
                  <a:extLst>
                    <a:ext uri="{9D8B030D-6E8A-4147-A177-3AD203B41FA5}">
                      <a16:colId xmlns:a16="http://schemas.microsoft.com/office/drawing/2014/main" val="20000"/>
                    </a:ext>
                  </a:extLst>
                </a:gridCol>
                <a:gridCol w="6505026">
                  <a:extLst>
                    <a:ext uri="{9D8B030D-6E8A-4147-A177-3AD203B41FA5}">
                      <a16:colId xmlns:a16="http://schemas.microsoft.com/office/drawing/2014/main" val="20001"/>
                    </a:ext>
                  </a:extLst>
                </a:gridCol>
              </a:tblGrid>
              <a:tr h="468680">
                <a:tc>
                  <a:txBody>
                    <a:bodyPr/>
                    <a:lstStyle/>
                    <a:p>
                      <a:pPr algn="l"/>
                      <a:r>
                        <a:rPr lang="de-DE" sz="1600" b="1" dirty="0">
                          <a:solidFill>
                            <a:srgbClr val="E00710"/>
                          </a:solidFill>
                          <a:latin typeface="Calibri" panose="020F0502020204030204" pitchFamily="34" charset="0"/>
                          <a:cs typeface="Calibri" panose="020F0502020204030204" pitchFamily="34" charset="0"/>
                        </a:rPr>
                        <a:t>KEINE</a:t>
                      </a:r>
                      <a:r>
                        <a:rPr lang="de-DE" sz="1600" b="1" dirty="0">
                          <a:solidFill>
                            <a:srgbClr val="004584"/>
                          </a:solidFill>
                          <a:latin typeface="Calibri" panose="020F0502020204030204" pitchFamily="34" charset="0"/>
                          <a:cs typeface="Calibri" panose="020F0502020204030204" pitchFamily="34" charset="0"/>
                        </a:rPr>
                        <a:t> Doppel-förderung</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a:r>
                        <a:rPr lang="de-DE" sz="1600" dirty="0">
                          <a:solidFill>
                            <a:schemeClr val="tx1">
                              <a:lumMod val="75000"/>
                              <a:lumOff val="25000"/>
                            </a:schemeClr>
                          </a:solidFill>
                          <a:latin typeface="Calibri" panose="020F0502020204030204" pitchFamily="34" charset="0"/>
                          <a:cs typeface="Calibri" panose="020F0502020204030204" pitchFamily="34" charset="0"/>
                        </a:rPr>
                        <a:t>Dieselben förderrelevanten Ausgaben dürfen </a:t>
                      </a:r>
                      <a:r>
                        <a:rPr lang="de-DE" sz="1600" dirty="0">
                          <a:solidFill>
                            <a:srgbClr val="004584"/>
                          </a:solidFill>
                          <a:latin typeface="Calibri" panose="020F0502020204030204" pitchFamily="34" charset="0"/>
                          <a:cs typeface="Calibri" panose="020F0502020204030204" pitchFamily="34" charset="0"/>
                        </a:rPr>
                        <a:t>keinesfalls zweimal </a:t>
                      </a:r>
                      <a:r>
                        <a:rPr lang="de-DE" sz="1600" dirty="0">
                          <a:solidFill>
                            <a:schemeClr val="tx1">
                              <a:lumMod val="75000"/>
                              <a:lumOff val="25000"/>
                            </a:schemeClr>
                          </a:solidFill>
                          <a:latin typeface="Calibri" panose="020F0502020204030204" pitchFamily="34" charset="0"/>
                          <a:cs typeface="Calibri" panose="020F0502020204030204" pitchFamily="34" charset="0"/>
                        </a:rPr>
                        <a:t>aus verschiedenen Förderprogrammen jedweder Fördergeber subventioniert werden.</a:t>
                      </a:r>
                    </a:p>
                  </a:txBody>
                  <a:tcPr>
                    <a:lnL w="12700" cmpd="sng">
                      <a:noFill/>
                    </a:lnL>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746416">
                <a:tc>
                  <a:txBody>
                    <a:bodyPr/>
                    <a:lstStyle/>
                    <a:p>
                      <a:pPr algn="l"/>
                      <a:r>
                        <a:rPr lang="de-DE" sz="1600" b="1" dirty="0">
                          <a:solidFill>
                            <a:srgbClr val="E00710"/>
                          </a:solidFill>
                          <a:latin typeface="Calibri" panose="020F0502020204030204" pitchFamily="34" charset="0"/>
                          <a:cs typeface="Calibri" panose="020F0502020204030204" pitchFamily="34" charset="0"/>
                        </a:rPr>
                        <a:t>KEINE</a:t>
                      </a:r>
                      <a:r>
                        <a:rPr lang="de-DE" sz="1600" b="1" dirty="0">
                          <a:solidFill>
                            <a:srgbClr val="004584"/>
                          </a:solidFill>
                          <a:latin typeface="Calibri" panose="020F0502020204030204" pitchFamily="34" charset="0"/>
                          <a:cs typeface="Calibri" panose="020F0502020204030204" pitchFamily="34" charset="0"/>
                        </a:rPr>
                        <a:t> Surrogate</a:t>
                      </a:r>
                    </a:p>
                    <a:p>
                      <a:pPr algn="l"/>
                      <a:r>
                        <a:rPr lang="de-DE" sz="1600" b="1" dirty="0">
                          <a:solidFill>
                            <a:srgbClr val="004584"/>
                          </a:solidFill>
                          <a:latin typeface="Calibri" panose="020F0502020204030204" pitchFamily="34" charset="0"/>
                          <a:cs typeface="Calibri" panose="020F0502020204030204" pitchFamily="34" charset="0"/>
                        </a:rPr>
                        <a:t>für Eigenanteile</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solidFill>
                            <a:srgbClr val="000000"/>
                          </a:solidFill>
                          <a:latin typeface="Calibri"/>
                          <a:cs typeface="Calibri" panose="020F0502020204030204" pitchFamily="34" charset="0"/>
                        </a:rPr>
                        <a:t>Geforderten </a:t>
                      </a:r>
                      <a:r>
                        <a:rPr lang="de-DE" sz="1600" dirty="0">
                          <a:solidFill>
                            <a:srgbClr val="404040"/>
                          </a:solidFill>
                          <a:latin typeface="Calibri"/>
                          <a:cs typeface="Calibri" panose="020F0502020204030204" pitchFamily="34" charset="0"/>
                        </a:rPr>
                        <a:t>nationalen/ regionalen/ privaten Kofinanzierungen bzw. Eigenanteile für EU-Programme oder EU-Projekte unter direkter Verwaltung der EU-Kommission dürfen</a:t>
                      </a:r>
                      <a:r>
                        <a:rPr lang="de-DE" sz="1600" baseline="0" dirty="0">
                          <a:solidFill>
                            <a:srgbClr val="404040"/>
                          </a:solidFill>
                          <a:latin typeface="Calibri"/>
                          <a:cs typeface="Calibri" panose="020F0502020204030204" pitchFamily="34" charset="0"/>
                        </a:rPr>
                        <a:t> keinesfalls </a:t>
                      </a:r>
                      <a:r>
                        <a:rPr lang="de-DE" sz="1600" dirty="0">
                          <a:solidFill>
                            <a:srgbClr val="404040"/>
                          </a:solidFill>
                          <a:latin typeface="Calibri"/>
                          <a:cs typeface="Calibri" panose="020F0502020204030204" pitchFamily="34" charset="0"/>
                        </a:rPr>
                        <a:t>durch Gelder aus den EU-Strukturfonds substituiert</a:t>
                      </a:r>
                      <a:r>
                        <a:rPr lang="de-DE" sz="1600" baseline="0" dirty="0">
                          <a:solidFill>
                            <a:srgbClr val="404040"/>
                          </a:solidFill>
                          <a:latin typeface="Calibri"/>
                          <a:cs typeface="Calibri" panose="020F0502020204030204" pitchFamily="34" charset="0"/>
                        </a:rPr>
                        <a:t> werden </a:t>
                      </a:r>
                      <a:r>
                        <a:rPr lang="de-DE" sz="1600" dirty="0">
                          <a:solidFill>
                            <a:srgbClr val="404040"/>
                          </a:solidFill>
                          <a:latin typeface="Calibri"/>
                          <a:cs typeface="Calibri" panose="020F0502020204030204" pitchFamily="34" charset="0"/>
                        </a:rPr>
                        <a:t>– und umgekehrt.</a:t>
                      </a:r>
                      <a:br>
                        <a:rPr lang="de-DE" sz="1600" dirty="0">
                          <a:solidFill>
                            <a:srgbClr val="404040"/>
                          </a:solidFill>
                          <a:latin typeface="Calibri"/>
                          <a:cs typeface="Calibri" panose="020F0502020204030204" pitchFamily="34" charset="0"/>
                        </a:rPr>
                      </a:br>
                      <a:r>
                        <a:rPr lang="de-DE" sz="1600" dirty="0">
                          <a:solidFill>
                            <a:srgbClr val="404040"/>
                          </a:solidFill>
                          <a:latin typeface="Calibri"/>
                          <a:cs typeface="Calibri" panose="020F0502020204030204" pitchFamily="34" charset="0"/>
                        </a:rPr>
                        <a:t>Kurz: keine 100 %-Förderung durch</a:t>
                      </a:r>
                      <a:r>
                        <a:rPr lang="de-DE" sz="1600" baseline="0" dirty="0">
                          <a:solidFill>
                            <a:srgbClr val="404040"/>
                          </a:solidFill>
                          <a:latin typeface="Calibri"/>
                          <a:cs typeface="Calibri" panose="020F0502020204030204" pitchFamily="34" charset="0"/>
                        </a:rPr>
                        <a:t> die Hintertür.</a:t>
                      </a:r>
                      <a:endParaRPr lang="de-DE" sz="1600" dirty="0">
                        <a:solidFill>
                          <a:srgbClr val="404040"/>
                        </a:solidFill>
                        <a:latin typeface="Calibri"/>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32747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Förderprogramme - Potenziale für Synergien</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27</a:t>
            </a:fld>
            <a:endParaRPr lang="de-DE" dirty="0"/>
          </a:p>
        </p:txBody>
      </p:sp>
      <p:sp>
        <p:nvSpPr>
          <p:cNvPr id="8" name="Inhaltsplatzhalter 2">
            <a:extLst>
              <a:ext uri="{FF2B5EF4-FFF2-40B4-BE49-F238E27FC236}">
                <a16:creationId xmlns:a16="http://schemas.microsoft.com/office/drawing/2014/main" id="{12FF43E7-C945-DEBC-9C49-79F412AE0816}"/>
              </a:ext>
            </a:extLst>
          </p:cNvPr>
          <p:cNvSpPr txBox="1">
            <a:spLocks/>
          </p:cNvSpPr>
          <p:nvPr/>
        </p:nvSpPr>
        <p:spPr>
          <a:xfrm>
            <a:off x="467544" y="1635646"/>
            <a:ext cx="8352928" cy="276841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66700" indent="-266700">
              <a:spcBef>
                <a:spcPts val="1200"/>
              </a:spcBef>
              <a:buClr>
                <a:srgbClr val="109238"/>
              </a:buClr>
              <a:buSzPct val="110000"/>
            </a:pPr>
            <a:r>
              <a:rPr lang="de-DE" dirty="0"/>
              <a:t>Budget, Fonds und Programme der Europäischen Union</a:t>
            </a:r>
          </a:p>
          <a:p>
            <a:pPr marL="541338" lvl="1" indent="-182563">
              <a:buClr>
                <a:srgbClr val="004584"/>
              </a:buClr>
              <a:buFont typeface="Arial" panose="020B0604020202020204" pitchFamily="34" charset="0"/>
              <a:buChar char="•"/>
            </a:pPr>
            <a:r>
              <a:rPr lang="de-DE" sz="1600" dirty="0"/>
              <a:t>Mehrjähriger Finanzrahmen (MFR)</a:t>
            </a:r>
          </a:p>
          <a:p>
            <a:pPr marL="541338" lvl="1" indent="-182563">
              <a:buClr>
                <a:srgbClr val="004584"/>
              </a:buClr>
              <a:buFont typeface="Arial" panose="020B0604020202020204" pitchFamily="34" charset="0"/>
              <a:buChar char="•"/>
            </a:pPr>
            <a:r>
              <a:rPr lang="de-DE" sz="1600" dirty="0"/>
              <a:t>NextGenerationEU (NGEU)</a:t>
            </a:r>
          </a:p>
          <a:p>
            <a:pPr marL="541338" lvl="1" indent="-182563">
              <a:buClr>
                <a:srgbClr val="004584"/>
              </a:buClr>
              <a:buFont typeface="Arial" panose="020B0604020202020204" pitchFamily="34" charset="0"/>
              <a:buChar char="•"/>
            </a:pPr>
            <a:r>
              <a:rPr lang="de-DE" sz="1600" dirty="0"/>
              <a:t>Ausgewählte Förderprogramme aus obigen Budgets</a:t>
            </a:r>
          </a:p>
          <a:p>
            <a:pPr marL="266700" indent="-266700">
              <a:spcBef>
                <a:spcPts val="1200"/>
              </a:spcBef>
              <a:buClr>
                <a:srgbClr val="109238"/>
              </a:buClr>
              <a:buSzPct val="110000"/>
            </a:pPr>
            <a:r>
              <a:rPr lang="de-DE" dirty="0"/>
              <a:t>Strukturfonds in Deutschland und NRW</a:t>
            </a:r>
          </a:p>
          <a:p>
            <a:pPr marL="541338" lvl="1" indent="-182563">
              <a:buClr>
                <a:srgbClr val="004584"/>
              </a:buClr>
              <a:buFont typeface="Arial" panose="020B0604020202020204" pitchFamily="34" charset="0"/>
              <a:buChar char="•"/>
            </a:pPr>
            <a:r>
              <a:rPr lang="de-DE" sz="1600" dirty="0"/>
              <a:t>EFRE &amp; JTF, EFRE/JTF-Programm NRW</a:t>
            </a:r>
          </a:p>
          <a:p>
            <a:pPr marL="541338" lvl="1" indent="-182563">
              <a:buClr>
                <a:srgbClr val="004584"/>
              </a:buClr>
              <a:buFont typeface="Arial" panose="020B0604020202020204" pitchFamily="34" charset="0"/>
              <a:buChar char="•"/>
            </a:pPr>
            <a:r>
              <a:rPr lang="de-DE" sz="1600" dirty="0"/>
              <a:t>ESF+ &amp; JTF, ESF Programm NRW</a:t>
            </a:r>
          </a:p>
          <a:p>
            <a:pPr lvl="2"/>
            <a:endParaRPr lang="de-DE" dirty="0"/>
          </a:p>
        </p:txBody>
      </p:sp>
    </p:spTree>
    <p:extLst>
      <p:ext uri="{BB962C8B-B14F-4D97-AF65-F5344CB8AC3E}">
        <p14:creationId xmlns:p14="http://schemas.microsoft.com/office/powerpoint/2010/main" val="2276713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48BE72-B334-8A8F-F611-1AE501F93AAD}"/>
              </a:ext>
            </a:extLst>
          </p:cNvPr>
          <p:cNvSpPr>
            <a:spLocks noGrp="1"/>
          </p:cNvSpPr>
          <p:nvPr>
            <p:ph type="title"/>
          </p:nvPr>
        </p:nvSpPr>
        <p:spPr/>
        <p:txBody>
          <a:bodyPr/>
          <a:lstStyle/>
          <a:p>
            <a:r>
              <a:rPr lang="de-DE" dirty="0"/>
              <a:t>Budgets der Europäische Union</a:t>
            </a:r>
            <a:endParaRPr lang="en-GB" dirty="0"/>
          </a:p>
        </p:txBody>
      </p:sp>
      <p:sp>
        <p:nvSpPr>
          <p:cNvPr id="3" name="Textplatzhalter 2">
            <a:extLst>
              <a:ext uri="{FF2B5EF4-FFF2-40B4-BE49-F238E27FC236}">
                <a16:creationId xmlns:a16="http://schemas.microsoft.com/office/drawing/2014/main" id="{211BE4AC-3780-3684-5E48-0B998D62CDE5}"/>
              </a:ext>
            </a:extLst>
          </p:cNvPr>
          <p:cNvSpPr>
            <a:spLocks noGrp="1"/>
          </p:cNvSpPr>
          <p:nvPr>
            <p:ph type="body" sz="quarter" idx="10"/>
          </p:nvPr>
        </p:nvSpPr>
        <p:spPr/>
        <p:txBody>
          <a:bodyPr/>
          <a:lstStyle/>
          <a:p>
            <a:r>
              <a:rPr lang="de-DE" dirty="0"/>
              <a:t>Mehrjähriger Finanzrahmen (MFR) 2021 – 2027 der EU</a:t>
            </a:r>
            <a:endParaRPr lang="en-GB" dirty="0"/>
          </a:p>
        </p:txBody>
      </p:sp>
      <p:graphicFrame>
        <p:nvGraphicFramePr>
          <p:cNvPr id="11" name="Diagramm 10">
            <a:extLst>
              <a:ext uri="{FF2B5EF4-FFF2-40B4-BE49-F238E27FC236}">
                <a16:creationId xmlns:a16="http://schemas.microsoft.com/office/drawing/2014/main" id="{00000000-0008-0000-0000-000003000000}"/>
              </a:ext>
            </a:extLst>
          </p:cNvPr>
          <p:cNvGraphicFramePr>
            <a:graphicFrameLocks/>
          </p:cNvGraphicFramePr>
          <p:nvPr/>
        </p:nvGraphicFramePr>
        <p:xfrm>
          <a:off x="467177" y="1724660"/>
          <a:ext cx="6654662" cy="312088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feld 3">
            <a:extLst>
              <a:ext uri="{FF2B5EF4-FFF2-40B4-BE49-F238E27FC236}">
                <a16:creationId xmlns:a16="http://schemas.microsoft.com/office/drawing/2014/main" id="{788DD30B-0734-DD26-5F5D-3DC2ECFA9974}"/>
              </a:ext>
            </a:extLst>
          </p:cNvPr>
          <p:cNvSpPr txBox="1"/>
          <p:nvPr/>
        </p:nvSpPr>
        <p:spPr>
          <a:xfrm>
            <a:off x="6946158" y="3726200"/>
            <a:ext cx="2034531" cy="861774"/>
          </a:xfrm>
          <a:prstGeom prst="rect">
            <a:avLst/>
          </a:prstGeom>
          <a:noFill/>
        </p:spPr>
        <p:txBody>
          <a:bodyPr wrap="none" rtlCol="0">
            <a:spAutoFit/>
          </a:bodyPr>
          <a:lstStyle/>
          <a:p>
            <a:pPr algn="ctr"/>
            <a:r>
              <a:rPr lang="de-DE" sz="1000" dirty="0">
                <a:latin typeface="Calibri" panose="020F0502020204030204" pitchFamily="34" charset="0"/>
                <a:cs typeface="Calibri" panose="020F0502020204030204" pitchFamily="34" charset="0"/>
              </a:rPr>
              <a:t>Zahlen Stand Nov. 2020</a:t>
            </a:r>
          </a:p>
          <a:p>
            <a:pPr algn="ctr"/>
            <a:r>
              <a:rPr lang="de-DE" sz="1000" dirty="0">
                <a:latin typeface="Calibri" panose="020F0502020204030204" pitchFamily="34" charset="0"/>
                <a:cs typeface="Calibri" panose="020F0502020204030204" pitchFamily="34" charset="0"/>
              </a:rPr>
              <a:t>Preisbasis 2018 mit </a:t>
            </a:r>
            <a:br>
              <a:rPr lang="de-DE" sz="1000" dirty="0">
                <a:latin typeface="Calibri" panose="020F0502020204030204" pitchFamily="34" charset="0"/>
                <a:cs typeface="Calibri" panose="020F0502020204030204" pitchFamily="34" charset="0"/>
              </a:rPr>
            </a:br>
            <a:r>
              <a:rPr lang="de-DE" sz="1000" dirty="0">
                <a:latin typeface="Calibri" panose="020F0502020204030204" pitchFamily="34" charset="0"/>
                <a:cs typeface="Calibri" panose="020F0502020204030204" pitchFamily="34" charset="0"/>
              </a:rPr>
              <a:t>Verpflichtungsermächtigungen (VE)</a:t>
            </a:r>
          </a:p>
          <a:p>
            <a:pPr algn="ctr"/>
            <a:r>
              <a:rPr lang="de-DE" sz="1000" dirty="0">
                <a:latin typeface="Calibri" panose="020F0502020204030204" pitchFamily="34" charset="0"/>
                <a:cs typeface="Calibri" panose="020F0502020204030204" pitchFamily="34" charset="0"/>
              </a:rPr>
              <a:t>und BIP-Deflator 2%</a:t>
            </a:r>
          </a:p>
          <a:p>
            <a:pPr algn="ctr"/>
            <a:r>
              <a:rPr lang="de-DE" sz="1000" dirty="0">
                <a:latin typeface="Calibri" panose="020F0502020204030204" pitchFamily="34" charset="0"/>
                <a:cs typeface="Calibri" panose="020F0502020204030204" pitchFamily="34" charset="0"/>
              </a:rPr>
              <a:t>Quelle: DG Budget</a:t>
            </a:r>
          </a:p>
        </p:txBody>
      </p:sp>
      <p:sp>
        <p:nvSpPr>
          <p:cNvPr id="5" name="Textfeld 4">
            <a:extLst>
              <a:ext uri="{FF2B5EF4-FFF2-40B4-BE49-F238E27FC236}">
                <a16:creationId xmlns:a16="http://schemas.microsoft.com/office/drawing/2014/main" id="{F5036C77-8A58-8837-8E3F-F5BB6CA5FE3B}"/>
              </a:ext>
            </a:extLst>
          </p:cNvPr>
          <p:cNvSpPr txBox="1"/>
          <p:nvPr/>
        </p:nvSpPr>
        <p:spPr>
          <a:xfrm>
            <a:off x="7008165" y="2571750"/>
            <a:ext cx="1923667" cy="830997"/>
          </a:xfrm>
          <a:prstGeom prst="rect">
            <a:avLst/>
          </a:prstGeom>
          <a:noFill/>
        </p:spPr>
        <p:txBody>
          <a:bodyPr wrap="none" rtlCol="0">
            <a:spAutoFit/>
          </a:bodyPr>
          <a:lstStyle/>
          <a:p>
            <a:pPr algn="ctr"/>
            <a:r>
              <a:rPr lang="de-DE" sz="1600" dirty="0">
                <a:latin typeface="Calibri" panose="020F0502020204030204" pitchFamily="34" charset="0"/>
                <a:cs typeface="Calibri" panose="020F0502020204030204" pitchFamily="34" charset="0"/>
              </a:rPr>
              <a:t>Gesamtbudget:</a:t>
            </a:r>
          </a:p>
          <a:p>
            <a:pPr algn="ctr"/>
            <a:r>
              <a:rPr lang="de-DE" sz="1600" b="1" dirty="0">
                <a:effectLst/>
                <a:latin typeface="Calibri" panose="020F0502020204030204" pitchFamily="34" charset="0"/>
                <a:cs typeface="Calibri" panose="020F0502020204030204" pitchFamily="34" charset="0"/>
              </a:rPr>
              <a:t>1.210.894 Mio. EUR</a:t>
            </a:r>
          </a:p>
          <a:p>
            <a:pPr algn="ctr"/>
            <a:r>
              <a:rPr lang="de-DE" sz="1600" dirty="0">
                <a:latin typeface="Calibri" panose="020F0502020204030204" pitchFamily="34" charset="0"/>
                <a:cs typeface="Calibri" panose="020F0502020204030204" pitchFamily="34" charset="0"/>
              </a:rPr>
              <a:t>zu jeweiligen Preisen</a:t>
            </a:r>
          </a:p>
        </p:txBody>
      </p:sp>
      <p:sp>
        <p:nvSpPr>
          <p:cNvPr id="6" name="Datumsplatzhalter 5">
            <a:extLst>
              <a:ext uri="{FF2B5EF4-FFF2-40B4-BE49-F238E27FC236}">
                <a16:creationId xmlns:a16="http://schemas.microsoft.com/office/drawing/2014/main" id="{50EE2482-93C2-62D8-5C4E-A78DD9BE6090}"/>
              </a:ext>
            </a:extLst>
          </p:cNvPr>
          <p:cNvSpPr>
            <a:spLocks noGrp="1"/>
          </p:cNvSpPr>
          <p:nvPr>
            <p:ph type="dt" sz="half" idx="2"/>
          </p:nvPr>
        </p:nvSpPr>
        <p:spPr/>
        <p:txBody>
          <a:bodyPr/>
          <a:lstStyle/>
          <a:p>
            <a:r>
              <a:rPr lang="de-DE"/>
              <a:t>15.03.2023</a:t>
            </a:r>
            <a:endParaRPr lang="de-DE" dirty="0"/>
          </a:p>
        </p:txBody>
      </p:sp>
      <p:sp>
        <p:nvSpPr>
          <p:cNvPr id="7" name="Fußzeilenplatzhalter 6">
            <a:extLst>
              <a:ext uri="{FF2B5EF4-FFF2-40B4-BE49-F238E27FC236}">
                <a16:creationId xmlns:a16="http://schemas.microsoft.com/office/drawing/2014/main" id="{FD3F084A-6FC8-7147-738A-DA800CE662AE}"/>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10" name="Foliennummernplatzhalter 9">
            <a:extLst>
              <a:ext uri="{FF2B5EF4-FFF2-40B4-BE49-F238E27FC236}">
                <a16:creationId xmlns:a16="http://schemas.microsoft.com/office/drawing/2014/main" id="{74FD8802-109C-6AAC-226F-81CBB5133518}"/>
              </a:ext>
            </a:extLst>
          </p:cNvPr>
          <p:cNvSpPr>
            <a:spLocks noGrp="1"/>
          </p:cNvSpPr>
          <p:nvPr>
            <p:ph type="sldNum" sz="quarter" idx="4"/>
          </p:nvPr>
        </p:nvSpPr>
        <p:spPr/>
        <p:txBody>
          <a:bodyPr/>
          <a:lstStyle/>
          <a:p>
            <a:fld id="{451AA64C-E0B0-46F1-8CD3-03730F1A5CF9}" type="slidenum">
              <a:rPr lang="de-DE" smtClean="0"/>
              <a:pPr/>
              <a:t>28</a:t>
            </a:fld>
            <a:endParaRPr lang="de-DE" dirty="0"/>
          </a:p>
        </p:txBody>
      </p:sp>
    </p:spTree>
    <p:extLst>
      <p:ext uri="{BB962C8B-B14F-4D97-AF65-F5344CB8AC3E}">
        <p14:creationId xmlns:p14="http://schemas.microsoft.com/office/powerpoint/2010/main" val="3850024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Budgets der Europäische Union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Instrumente im mehrjährigen Finanzrahmen 2021 – 2027 der EU</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29</a:t>
            </a:fld>
            <a:endParaRPr lang="de-DE" dirty="0"/>
          </a:p>
        </p:txBody>
      </p:sp>
      <p:sp>
        <p:nvSpPr>
          <p:cNvPr id="2" name="Textfeld 1">
            <a:extLst>
              <a:ext uri="{FF2B5EF4-FFF2-40B4-BE49-F238E27FC236}">
                <a16:creationId xmlns:a16="http://schemas.microsoft.com/office/drawing/2014/main" id="{A6D02631-5409-6703-FBED-9DADC3B3CE72}"/>
              </a:ext>
            </a:extLst>
          </p:cNvPr>
          <p:cNvSpPr txBox="1"/>
          <p:nvPr/>
        </p:nvSpPr>
        <p:spPr>
          <a:xfrm>
            <a:off x="6946158" y="3726200"/>
            <a:ext cx="2034531" cy="861774"/>
          </a:xfrm>
          <a:prstGeom prst="rect">
            <a:avLst/>
          </a:prstGeom>
          <a:noFill/>
        </p:spPr>
        <p:txBody>
          <a:bodyPr wrap="none" rtlCol="0">
            <a:spAutoFit/>
          </a:bodyPr>
          <a:lstStyle/>
          <a:p>
            <a:pPr algn="ctr"/>
            <a:r>
              <a:rPr lang="de-DE" sz="1000" dirty="0">
                <a:latin typeface="Calibri" panose="020F0502020204030204" pitchFamily="34" charset="0"/>
                <a:cs typeface="Calibri" panose="020F0502020204030204" pitchFamily="34" charset="0"/>
              </a:rPr>
              <a:t>Zahlen Stand Nov. 2020</a:t>
            </a:r>
          </a:p>
          <a:p>
            <a:pPr algn="ctr"/>
            <a:r>
              <a:rPr lang="de-DE" sz="1000" dirty="0">
                <a:latin typeface="Calibri" panose="020F0502020204030204" pitchFamily="34" charset="0"/>
                <a:cs typeface="Calibri" panose="020F0502020204030204" pitchFamily="34" charset="0"/>
              </a:rPr>
              <a:t>Preisbasis 2018 mit </a:t>
            </a:r>
            <a:br>
              <a:rPr lang="de-DE" sz="1000" dirty="0">
                <a:latin typeface="Calibri" panose="020F0502020204030204" pitchFamily="34" charset="0"/>
                <a:cs typeface="Calibri" panose="020F0502020204030204" pitchFamily="34" charset="0"/>
              </a:rPr>
            </a:br>
            <a:r>
              <a:rPr lang="de-DE" sz="1000" dirty="0">
                <a:latin typeface="Calibri" panose="020F0502020204030204" pitchFamily="34" charset="0"/>
                <a:cs typeface="Calibri" panose="020F0502020204030204" pitchFamily="34" charset="0"/>
              </a:rPr>
              <a:t>Verpflichtungsermächtigungen (VE)</a:t>
            </a:r>
          </a:p>
          <a:p>
            <a:pPr algn="ctr"/>
            <a:r>
              <a:rPr lang="de-DE" sz="1000" dirty="0">
                <a:latin typeface="Calibri" panose="020F0502020204030204" pitchFamily="34" charset="0"/>
                <a:cs typeface="Calibri" panose="020F0502020204030204" pitchFamily="34" charset="0"/>
              </a:rPr>
              <a:t>und BIP-Deflator 2%</a:t>
            </a:r>
          </a:p>
          <a:p>
            <a:pPr algn="ctr"/>
            <a:r>
              <a:rPr lang="de-DE" sz="1000" dirty="0">
                <a:latin typeface="Calibri" panose="020F0502020204030204" pitchFamily="34" charset="0"/>
                <a:cs typeface="Calibri" panose="020F0502020204030204" pitchFamily="34" charset="0"/>
              </a:rPr>
              <a:t>Quelle: DG Budget</a:t>
            </a:r>
          </a:p>
        </p:txBody>
      </p:sp>
      <p:pic>
        <p:nvPicPr>
          <p:cNvPr id="9" name="Grafik 8">
            <a:extLst>
              <a:ext uri="{FF2B5EF4-FFF2-40B4-BE49-F238E27FC236}">
                <a16:creationId xmlns:a16="http://schemas.microsoft.com/office/drawing/2014/main" id="{A5308070-9837-9783-B835-F99B6D7B35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4969" y="1563638"/>
            <a:ext cx="6490488" cy="3311182"/>
          </a:xfrm>
          <a:prstGeom prst="rect">
            <a:avLst/>
          </a:prstGeom>
        </p:spPr>
      </p:pic>
      <p:sp>
        <p:nvSpPr>
          <p:cNvPr id="10" name="Textfeld 9">
            <a:extLst>
              <a:ext uri="{FF2B5EF4-FFF2-40B4-BE49-F238E27FC236}">
                <a16:creationId xmlns:a16="http://schemas.microsoft.com/office/drawing/2014/main" id="{12906F7E-B125-D1DC-85F6-39C472287618}"/>
              </a:ext>
            </a:extLst>
          </p:cNvPr>
          <p:cNvSpPr txBox="1"/>
          <p:nvPr/>
        </p:nvSpPr>
        <p:spPr>
          <a:xfrm>
            <a:off x="7008165" y="2571750"/>
            <a:ext cx="1923667" cy="830997"/>
          </a:xfrm>
          <a:prstGeom prst="rect">
            <a:avLst/>
          </a:prstGeom>
          <a:noFill/>
        </p:spPr>
        <p:txBody>
          <a:bodyPr wrap="none" rtlCol="0">
            <a:spAutoFit/>
          </a:bodyPr>
          <a:lstStyle/>
          <a:p>
            <a:pPr algn="ctr"/>
            <a:r>
              <a:rPr lang="de-DE" sz="1600" dirty="0">
                <a:latin typeface="Calibri" panose="020F0502020204030204" pitchFamily="34" charset="0"/>
                <a:cs typeface="Calibri" panose="020F0502020204030204" pitchFamily="34" charset="0"/>
              </a:rPr>
              <a:t>Gesamtbudget:</a:t>
            </a:r>
          </a:p>
          <a:p>
            <a:pPr algn="ctr"/>
            <a:r>
              <a:rPr lang="de-DE" sz="1600" b="1" dirty="0">
                <a:effectLst/>
                <a:latin typeface="Calibri" panose="020F0502020204030204" pitchFamily="34" charset="0"/>
                <a:cs typeface="Calibri" panose="020F0502020204030204" pitchFamily="34" charset="0"/>
              </a:rPr>
              <a:t>1.210.894 Mio. EUR</a:t>
            </a:r>
          </a:p>
          <a:p>
            <a:pPr algn="ctr"/>
            <a:r>
              <a:rPr lang="de-DE" sz="1600" dirty="0">
                <a:latin typeface="Calibri" panose="020F0502020204030204" pitchFamily="34" charset="0"/>
                <a:cs typeface="Calibri" panose="020F0502020204030204" pitchFamily="34" charset="0"/>
              </a:rPr>
              <a:t>zu jeweiligen Preisen</a:t>
            </a:r>
          </a:p>
        </p:txBody>
      </p:sp>
    </p:spTree>
    <p:extLst>
      <p:ext uri="{BB962C8B-B14F-4D97-AF65-F5344CB8AC3E}">
        <p14:creationId xmlns:p14="http://schemas.microsoft.com/office/powerpoint/2010/main" val="2057277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Basis für alle Fördermaßnahmen</a:t>
            </a:r>
          </a:p>
        </p:txBody>
      </p:sp>
      <p:sp>
        <p:nvSpPr>
          <p:cNvPr id="6" name="Textplatzhalter 5"/>
          <p:cNvSpPr>
            <a:spLocks noGrp="1"/>
          </p:cNvSpPr>
          <p:nvPr>
            <p:ph type="body" sz="quarter" idx="10"/>
          </p:nvPr>
        </p:nvSpPr>
        <p:spPr/>
        <p:txBody>
          <a:bodyPr/>
          <a:lstStyle/>
          <a:p>
            <a:r>
              <a:rPr lang="de-DE" dirty="0"/>
              <a:t>Beihilfen </a:t>
            </a:r>
            <a:r>
              <a:rPr lang="de-DE" i="1" dirty="0"/>
              <a:t>(State </a:t>
            </a:r>
            <a:r>
              <a:rPr lang="de-DE" i="1" dirty="0" err="1"/>
              <a:t>Aid</a:t>
            </a:r>
            <a:r>
              <a:rPr lang="de-DE" i="1" dirty="0"/>
              <a:t>)</a:t>
            </a:r>
          </a:p>
        </p:txBody>
      </p:sp>
      <p:sp>
        <p:nvSpPr>
          <p:cNvPr id="3" name="Textfeld 2"/>
          <p:cNvSpPr txBox="1"/>
          <p:nvPr/>
        </p:nvSpPr>
        <p:spPr>
          <a:xfrm>
            <a:off x="4735691" y="1131590"/>
            <a:ext cx="1935145" cy="507831"/>
          </a:xfrm>
          <a:prstGeom prst="rect">
            <a:avLst/>
          </a:prstGeom>
          <a:noFill/>
        </p:spPr>
        <p:txBody>
          <a:bodyPr wrap="none" rtlCol="0">
            <a:spAutoFit/>
          </a:bodyPr>
          <a:lstStyle/>
          <a:p>
            <a:r>
              <a:rPr lang="de-DE" sz="1350" dirty="0"/>
              <a:t>Beihilfen in % vom BIP</a:t>
            </a:r>
            <a:br>
              <a:rPr lang="de-DE" sz="1350" dirty="0"/>
            </a:br>
            <a:r>
              <a:rPr lang="de-DE" sz="1350" dirty="0"/>
              <a:t>(Daten aus 2020)</a:t>
            </a: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016" y="1039008"/>
            <a:ext cx="4104456" cy="3981014"/>
          </a:xfrm>
          <a:prstGeom prst="rect">
            <a:avLst/>
          </a:prstGeom>
        </p:spPr>
      </p:pic>
      <p:sp>
        <p:nvSpPr>
          <p:cNvPr id="7" name="Inhaltsplatzhalter 4"/>
          <p:cNvSpPr txBox="1">
            <a:spLocks/>
          </p:cNvSpPr>
          <p:nvPr/>
        </p:nvSpPr>
        <p:spPr>
          <a:xfrm>
            <a:off x="467544" y="1844403"/>
            <a:ext cx="4635019" cy="3103612"/>
          </a:xfrm>
          <a:prstGeom prst="rect">
            <a:avLst/>
          </a:prstGeom>
        </p:spPr>
        <p:txBody>
          <a:bodyPr rIns="0">
            <a:noAutofit/>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1600" dirty="0"/>
              <a:t>Beihilfen sind alle		</a:t>
            </a:r>
          </a:p>
          <a:p>
            <a:pPr indent="-255588"/>
            <a:r>
              <a:rPr lang="de-DE" sz="1600" dirty="0"/>
              <a:t>staatlichen oder </a:t>
            </a:r>
            <a:br>
              <a:rPr lang="de-DE" sz="1600" dirty="0"/>
            </a:br>
            <a:r>
              <a:rPr lang="de-DE" sz="1600" dirty="0"/>
              <a:t>aus staatlichen Mitteln gewährten</a:t>
            </a:r>
          </a:p>
          <a:p>
            <a:pPr indent="-255588"/>
            <a:r>
              <a:rPr lang="de-DE" sz="1600" dirty="0"/>
              <a:t>direkten oder indirekten Vorteile</a:t>
            </a:r>
            <a:br>
              <a:rPr lang="de-DE" sz="1600" dirty="0"/>
            </a:br>
            <a:r>
              <a:rPr lang="de-DE" sz="1600" dirty="0"/>
              <a:t>für </a:t>
            </a:r>
            <a:r>
              <a:rPr lang="de-DE" sz="1600" b="1" dirty="0">
                <a:solidFill>
                  <a:srgbClr val="144393"/>
                </a:solidFill>
              </a:rPr>
              <a:t>Unternehmen oder Branchen</a:t>
            </a:r>
          </a:p>
          <a:p>
            <a:pPr marL="0" indent="0">
              <a:buFont typeface="Arial" panose="020B0604020202020204" pitchFamily="34" charset="0"/>
              <a:buNone/>
            </a:pPr>
            <a:r>
              <a:rPr lang="de-DE" sz="1600" dirty="0"/>
              <a:t>die den </a:t>
            </a:r>
            <a:r>
              <a:rPr lang="de-DE" sz="1600" b="1" dirty="0">
                <a:solidFill>
                  <a:srgbClr val="144393"/>
                </a:solidFill>
              </a:rPr>
              <a:t>Wettbewerb verfälschen </a:t>
            </a:r>
            <a:r>
              <a:rPr lang="de-DE" sz="1600" dirty="0"/>
              <a:t>oder </a:t>
            </a:r>
            <a:br>
              <a:rPr lang="de-DE" sz="1600" dirty="0"/>
            </a:br>
            <a:r>
              <a:rPr lang="de-DE" sz="1600" dirty="0"/>
              <a:t>den Handel beeinträchtigen können.</a:t>
            </a:r>
          </a:p>
          <a:p>
            <a:pPr marL="0" indent="0">
              <a:buFont typeface="Arial" panose="020B0604020202020204" pitchFamily="34" charset="0"/>
              <a:buNone/>
            </a:pPr>
            <a:endParaRPr lang="de-DE" sz="1600" dirty="0"/>
          </a:p>
          <a:p>
            <a:pPr marL="0" indent="0">
              <a:buFont typeface="Arial" panose="020B0604020202020204" pitchFamily="34" charset="0"/>
              <a:buNone/>
            </a:pPr>
            <a:r>
              <a:rPr lang="de-DE" sz="1600" b="1" dirty="0"/>
              <a:t>Beihilfen sind verboten, aber…</a:t>
            </a:r>
            <a:br>
              <a:rPr lang="de-DE" sz="1600" b="1" dirty="0"/>
            </a:br>
            <a:r>
              <a:rPr lang="de-DE" sz="800" dirty="0"/>
              <a:t>(Art. 107 Abs.1 des Vertrags über die Arbeitsweise der Europäischen Union (AEUV))</a:t>
            </a:r>
          </a:p>
          <a:p>
            <a:endParaRPr lang="de-DE" sz="1600" dirty="0"/>
          </a:p>
        </p:txBody>
      </p:sp>
      <p:sp>
        <p:nvSpPr>
          <p:cNvPr id="10" name="Datumsplatzhalter 9">
            <a:extLst>
              <a:ext uri="{FF2B5EF4-FFF2-40B4-BE49-F238E27FC236}">
                <a16:creationId xmlns:a16="http://schemas.microsoft.com/office/drawing/2014/main" id="{5EA1AC44-C775-D287-AC3C-C71865DBFA01}"/>
              </a:ext>
            </a:extLst>
          </p:cNvPr>
          <p:cNvSpPr>
            <a:spLocks noGrp="1"/>
          </p:cNvSpPr>
          <p:nvPr>
            <p:ph type="dt" sz="half" idx="2"/>
          </p:nvPr>
        </p:nvSpPr>
        <p:spPr/>
        <p:txBody>
          <a:bodyPr/>
          <a:lstStyle/>
          <a:p>
            <a:r>
              <a:rPr lang="de-DE"/>
              <a:t>15.03.2023</a:t>
            </a:r>
            <a:endParaRPr lang="de-DE" dirty="0"/>
          </a:p>
        </p:txBody>
      </p:sp>
      <p:sp>
        <p:nvSpPr>
          <p:cNvPr id="11" name="Fußzeilenplatzhalter 10">
            <a:extLst>
              <a:ext uri="{FF2B5EF4-FFF2-40B4-BE49-F238E27FC236}">
                <a16:creationId xmlns:a16="http://schemas.microsoft.com/office/drawing/2014/main" id="{43CDFE36-ED01-7D49-4473-A83E56CAB72E}"/>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12" name="Foliennummernplatzhalter 11">
            <a:extLst>
              <a:ext uri="{FF2B5EF4-FFF2-40B4-BE49-F238E27FC236}">
                <a16:creationId xmlns:a16="http://schemas.microsoft.com/office/drawing/2014/main" id="{141D1961-2168-9033-C0D9-8FA33C2B1536}"/>
              </a:ext>
            </a:extLst>
          </p:cNvPr>
          <p:cNvSpPr>
            <a:spLocks noGrp="1"/>
          </p:cNvSpPr>
          <p:nvPr>
            <p:ph type="sldNum" sz="quarter" idx="4"/>
          </p:nvPr>
        </p:nvSpPr>
        <p:spPr/>
        <p:txBody>
          <a:bodyPr/>
          <a:lstStyle/>
          <a:p>
            <a:fld id="{451AA64C-E0B0-46F1-8CD3-03730F1A5CF9}" type="slidenum">
              <a:rPr lang="de-DE" smtClean="0"/>
              <a:pPr/>
              <a:t>3</a:t>
            </a:fld>
            <a:endParaRPr lang="de-DE" dirty="0"/>
          </a:p>
        </p:txBody>
      </p:sp>
    </p:spTree>
    <p:extLst>
      <p:ext uri="{BB962C8B-B14F-4D97-AF65-F5344CB8AC3E}">
        <p14:creationId xmlns:p14="http://schemas.microsoft.com/office/powerpoint/2010/main" val="2252954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Budgets der Europäische Union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NextGenerationEU 2021 – 2023 (NGEU)</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30</a:t>
            </a:fld>
            <a:endParaRPr lang="de-DE" dirty="0"/>
          </a:p>
        </p:txBody>
      </p:sp>
      <p:sp>
        <p:nvSpPr>
          <p:cNvPr id="8" name="Textfeld 7">
            <a:extLst>
              <a:ext uri="{FF2B5EF4-FFF2-40B4-BE49-F238E27FC236}">
                <a16:creationId xmlns:a16="http://schemas.microsoft.com/office/drawing/2014/main" id="{4CAF5C04-A525-717E-8B90-9C1C264D781C}"/>
              </a:ext>
            </a:extLst>
          </p:cNvPr>
          <p:cNvSpPr txBox="1"/>
          <p:nvPr/>
        </p:nvSpPr>
        <p:spPr>
          <a:xfrm>
            <a:off x="6732240" y="2787774"/>
            <a:ext cx="1923668" cy="830997"/>
          </a:xfrm>
          <a:prstGeom prst="rect">
            <a:avLst/>
          </a:prstGeom>
          <a:noFill/>
        </p:spPr>
        <p:txBody>
          <a:bodyPr wrap="none" rtlCol="0">
            <a:spAutoFit/>
          </a:bodyPr>
          <a:lstStyle/>
          <a:p>
            <a:pPr algn="ctr"/>
            <a:r>
              <a:rPr lang="de-DE" sz="1600" dirty="0">
                <a:latin typeface="Calibri" panose="020F0502020204030204" pitchFamily="34" charset="0"/>
                <a:cs typeface="Calibri" panose="020F0502020204030204" pitchFamily="34" charset="0"/>
              </a:rPr>
              <a:t>Gesamtbudget:</a:t>
            </a:r>
          </a:p>
          <a:p>
            <a:pPr algn="ctr"/>
            <a:r>
              <a:rPr lang="en-GB" sz="1600" b="1" dirty="0">
                <a:effectLst/>
                <a:latin typeface="Calibri" panose="020F0502020204030204" pitchFamily="34" charset="0"/>
                <a:cs typeface="Calibri" panose="020F0502020204030204" pitchFamily="34" charset="0"/>
              </a:rPr>
              <a:t>806.925 Mio. EUR</a:t>
            </a:r>
          </a:p>
          <a:p>
            <a:pPr algn="ctr"/>
            <a:r>
              <a:rPr lang="en-GB" sz="1600" dirty="0" err="1">
                <a:latin typeface="Calibri" panose="020F0502020204030204" pitchFamily="34" charset="0"/>
                <a:cs typeface="Calibri" panose="020F0502020204030204" pitchFamily="34" charset="0"/>
              </a:rPr>
              <a:t>zu</a:t>
            </a:r>
            <a:r>
              <a:rPr lang="en-GB" sz="1600" dirty="0">
                <a:latin typeface="Calibri" panose="020F0502020204030204" pitchFamily="34" charset="0"/>
                <a:cs typeface="Calibri" panose="020F0502020204030204" pitchFamily="34" charset="0"/>
              </a:rPr>
              <a:t> </a:t>
            </a:r>
            <a:r>
              <a:rPr lang="en-GB" sz="1600" dirty="0" err="1">
                <a:latin typeface="Calibri" panose="020F0502020204030204" pitchFamily="34" charset="0"/>
                <a:cs typeface="Calibri" panose="020F0502020204030204" pitchFamily="34" charset="0"/>
              </a:rPr>
              <a:t>jeweiligen</a:t>
            </a:r>
            <a:r>
              <a:rPr lang="en-GB" sz="1600" dirty="0">
                <a:latin typeface="Calibri" panose="020F0502020204030204" pitchFamily="34" charset="0"/>
                <a:cs typeface="Calibri" panose="020F0502020204030204" pitchFamily="34" charset="0"/>
              </a:rPr>
              <a:t> </a:t>
            </a:r>
            <a:r>
              <a:rPr lang="en-GB" sz="1600" dirty="0" err="1">
                <a:latin typeface="Calibri" panose="020F0502020204030204" pitchFamily="34" charset="0"/>
                <a:cs typeface="Calibri" panose="020F0502020204030204" pitchFamily="34" charset="0"/>
              </a:rPr>
              <a:t>Preisen</a:t>
            </a:r>
            <a:endParaRPr lang="en-GB" sz="1600" dirty="0">
              <a:latin typeface="Calibri" panose="020F0502020204030204" pitchFamily="34" charset="0"/>
              <a:cs typeface="Calibri" panose="020F0502020204030204" pitchFamily="34" charset="0"/>
            </a:endParaRPr>
          </a:p>
        </p:txBody>
      </p:sp>
      <p:sp>
        <p:nvSpPr>
          <p:cNvPr id="11" name="Textfeld 10">
            <a:extLst>
              <a:ext uri="{FF2B5EF4-FFF2-40B4-BE49-F238E27FC236}">
                <a16:creationId xmlns:a16="http://schemas.microsoft.com/office/drawing/2014/main" id="{58497592-9329-B7C7-439F-188CB67ED19D}"/>
              </a:ext>
            </a:extLst>
          </p:cNvPr>
          <p:cNvSpPr txBox="1"/>
          <p:nvPr/>
        </p:nvSpPr>
        <p:spPr>
          <a:xfrm>
            <a:off x="6999781" y="4105984"/>
            <a:ext cx="1420582" cy="707886"/>
          </a:xfrm>
          <a:prstGeom prst="rect">
            <a:avLst/>
          </a:prstGeom>
          <a:noFill/>
        </p:spPr>
        <p:txBody>
          <a:bodyPr wrap="none" rtlCol="0">
            <a:spAutoFit/>
          </a:bodyPr>
          <a:lstStyle/>
          <a:p>
            <a:pPr algn="ctr"/>
            <a:r>
              <a:rPr lang="de-DE" sz="1000" dirty="0">
                <a:latin typeface="Calibri" panose="020F0502020204030204" pitchFamily="34" charset="0"/>
                <a:cs typeface="Calibri" panose="020F0502020204030204" pitchFamily="34" charset="0"/>
              </a:rPr>
              <a:t>Zahlen Stand Nov. 2020</a:t>
            </a:r>
          </a:p>
          <a:p>
            <a:pPr algn="ctr"/>
            <a:r>
              <a:rPr lang="de-DE" sz="1000" dirty="0">
                <a:latin typeface="Calibri" panose="020F0502020204030204" pitchFamily="34" charset="0"/>
                <a:cs typeface="Calibri" panose="020F0502020204030204" pitchFamily="34" charset="0"/>
              </a:rPr>
              <a:t>Preisbasis 2018</a:t>
            </a:r>
          </a:p>
          <a:p>
            <a:pPr algn="ctr"/>
            <a:r>
              <a:rPr lang="de-DE" sz="1000" dirty="0">
                <a:latin typeface="Calibri" panose="020F0502020204030204" pitchFamily="34" charset="0"/>
                <a:cs typeface="Calibri" panose="020F0502020204030204" pitchFamily="34" charset="0"/>
              </a:rPr>
              <a:t>Deflator 2%</a:t>
            </a:r>
          </a:p>
          <a:p>
            <a:pPr algn="ctr"/>
            <a:r>
              <a:rPr lang="de-DE" sz="1000" dirty="0">
                <a:latin typeface="Calibri" panose="020F0502020204030204" pitchFamily="34" charset="0"/>
                <a:cs typeface="Calibri" panose="020F0502020204030204" pitchFamily="34" charset="0"/>
              </a:rPr>
              <a:t>Quelle: DG Budget</a:t>
            </a:r>
            <a:endParaRPr lang="en-GB" sz="1000" dirty="0">
              <a:latin typeface="Calibri" panose="020F0502020204030204" pitchFamily="34" charset="0"/>
              <a:cs typeface="Calibri" panose="020F0502020204030204" pitchFamily="34" charset="0"/>
            </a:endParaRPr>
          </a:p>
        </p:txBody>
      </p:sp>
      <p:graphicFrame>
        <p:nvGraphicFramePr>
          <p:cNvPr id="12" name="Diagramm 11">
            <a:extLst>
              <a:ext uri="{FF2B5EF4-FFF2-40B4-BE49-F238E27FC236}">
                <a16:creationId xmlns:a16="http://schemas.microsoft.com/office/drawing/2014/main" id="{F775D088-2005-4725-9A26-4ED28752C4C3}"/>
              </a:ext>
            </a:extLst>
          </p:cNvPr>
          <p:cNvGraphicFramePr>
            <a:graphicFrameLocks/>
          </p:cNvGraphicFramePr>
          <p:nvPr>
            <p:extLst>
              <p:ext uri="{D42A27DB-BD31-4B8C-83A1-F6EECF244321}">
                <p14:modId xmlns:p14="http://schemas.microsoft.com/office/powerpoint/2010/main" val="1063698153"/>
              </p:ext>
            </p:extLst>
          </p:nvPr>
        </p:nvGraphicFramePr>
        <p:xfrm>
          <a:off x="254206" y="1844402"/>
          <a:ext cx="6046582" cy="30378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6802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Budgets der Europäische Union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MFR 2021 – 2027 und NextGenerationEU (NGEU) </a:t>
            </a:r>
            <a:r>
              <a:rPr lang="de-DE" dirty="0" err="1"/>
              <a:t>anuisiert</a:t>
            </a:r>
            <a:endParaRPr lang="en-GB" dirty="0"/>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31</a:t>
            </a:fld>
            <a:endParaRPr lang="de-DE" dirty="0"/>
          </a:p>
        </p:txBody>
      </p:sp>
      <p:graphicFrame>
        <p:nvGraphicFramePr>
          <p:cNvPr id="12" name="Diagramm 11">
            <a:extLst>
              <a:ext uri="{FF2B5EF4-FFF2-40B4-BE49-F238E27FC236}">
                <a16:creationId xmlns:a16="http://schemas.microsoft.com/office/drawing/2014/main" id="{F775D088-2005-4725-9A26-4ED28752C4C3}"/>
              </a:ext>
            </a:extLst>
          </p:cNvPr>
          <p:cNvGraphicFramePr>
            <a:graphicFrameLocks/>
          </p:cNvGraphicFramePr>
          <p:nvPr/>
        </p:nvGraphicFramePr>
        <p:xfrm>
          <a:off x="254206" y="1844402"/>
          <a:ext cx="6046582" cy="303784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feld 1">
            <a:extLst>
              <a:ext uri="{FF2B5EF4-FFF2-40B4-BE49-F238E27FC236}">
                <a16:creationId xmlns:a16="http://schemas.microsoft.com/office/drawing/2014/main" id="{75583D1D-C250-F199-F90C-19EA38DAF908}"/>
              </a:ext>
            </a:extLst>
          </p:cNvPr>
          <p:cNvSpPr txBox="1"/>
          <p:nvPr/>
        </p:nvSpPr>
        <p:spPr>
          <a:xfrm>
            <a:off x="5508104" y="1778640"/>
            <a:ext cx="3456384" cy="2308324"/>
          </a:xfrm>
          <a:prstGeom prst="rect">
            <a:avLst/>
          </a:prstGeom>
          <a:noFill/>
        </p:spPr>
        <p:txBody>
          <a:bodyPr wrap="square" rtlCol="0">
            <a:spAutoFit/>
          </a:bodyPr>
          <a:lstStyle/>
          <a:p>
            <a:pPr>
              <a:tabLst>
                <a:tab pos="2154238" algn="r"/>
                <a:tab pos="2335213" algn="l"/>
              </a:tabLst>
            </a:pPr>
            <a:r>
              <a:rPr lang="en-GB" sz="1600" dirty="0" err="1">
                <a:solidFill>
                  <a:srgbClr val="41A8DE"/>
                </a:solidFill>
                <a:effectLst/>
                <a:latin typeface="Calibri" panose="020F0502020204030204" pitchFamily="34" charset="0"/>
                <a:cs typeface="Calibri" panose="020F0502020204030204" pitchFamily="34" charset="0"/>
              </a:rPr>
              <a:t>MFFR</a:t>
            </a:r>
            <a:r>
              <a:rPr lang="en-GB" sz="1600" dirty="0">
                <a:solidFill>
                  <a:srgbClr val="41A8DE"/>
                </a:solidFill>
                <a:effectLst/>
                <a:latin typeface="Calibri" panose="020F0502020204030204" pitchFamily="34" charset="0"/>
                <a:cs typeface="Calibri" panose="020F0502020204030204" pitchFamily="34" charset="0"/>
              </a:rPr>
              <a:t> Art. 5	12.538	Mio. EUR</a:t>
            </a:r>
          </a:p>
          <a:p>
            <a:pPr>
              <a:tabLst>
                <a:tab pos="2154238" algn="r"/>
                <a:tab pos="2335213" algn="l"/>
              </a:tabLst>
            </a:pPr>
            <a:endParaRPr lang="en-GB" sz="1600" dirty="0">
              <a:effectLst/>
              <a:latin typeface="Calibri" panose="020F0502020204030204" pitchFamily="34" charset="0"/>
              <a:cs typeface="Calibri" panose="020F0502020204030204" pitchFamily="34" charset="0"/>
            </a:endParaRPr>
          </a:p>
          <a:p>
            <a:pPr>
              <a:tabLst>
                <a:tab pos="2154238" algn="r"/>
                <a:tab pos="2335213" algn="l"/>
              </a:tabLst>
            </a:pPr>
            <a:r>
              <a:rPr lang="en-GB" sz="1600" dirty="0" err="1">
                <a:solidFill>
                  <a:srgbClr val="F68A4B"/>
                </a:solidFill>
                <a:latin typeface="Calibri" panose="020F0502020204030204" pitchFamily="34" charset="0"/>
                <a:cs typeface="Calibri" panose="020F0502020204030204" pitchFamily="34" charset="0"/>
              </a:rPr>
              <a:t>NGEU</a:t>
            </a:r>
            <a:r>
              <a:rPr lang="en-GB" sz="1600" dirty="0">
                <a:solidFill>
                  <a:srgbClr val="F68A4B"/>
                </a:solidFill>
                <a:latin typeface="Calibri" panose="020F0502020204030204" pitchFamily="34" charset="0"/>
                <a:cs typeface="Calibri" panose="020F0502020204030204" pitchFamily="34" charset="0"/>
              </a:rPr>
              <a:t>	806.925	</a:t>
            </a:r>
            <a:r>
              <a:rPr lang="en-GB" sz="1600" dirty="0">
                <a:solidFill>
                  <a:srgbClr val="F68A4B"/>
                </a:solidFill>
                <a:effectLst/>
                <a:latin typeface="Calibri" panose="020F0502020204030204" pitchFamily="34" charset="0"/>
                <a:cs typeface="Calibri" panose="020F0502020204030204" pitchFamily="34" charset="0"/>
              </a:rPr>
              <a:t>Mio. EUR</a:t>
            </a:r>
          </a:p>
          <a:p>
            <a:pPr>
              <a:tabLst>
                <a:tab pos="2154238" algn="r"/>
                <a:tab pos="2335213" algn="l"/>
              </a:tabLst>
            </a:pPr>
            <a:endParaRPr lang="en-GB" sz="1600" dirty="0">
              <a:latin typeface="Calibri" panose="020F0502020204030204" pitchFamily="34" charset="0"/>
              <a:cs typeface="Calibri" panose="020F0502020204030204" pitchFamily="34" charset="0"/>
            </a:endParaRPr>
          </a:p>
          <a:p>
            <a:pPr>
              <a:tabLst>
                <a:tab pos="2154238" algn="r"/>
                <a:tab pos="2335213" algn="l"/>
              </a:tabLst>
            </a:pPr>
            <a:r>
              <a:rPr lang="en-GB" sz="1600" dirty="0">
                <a:solidFill>
                  <a:srgbClr val="144393"/>
                </a:solidFill>
                <a:effectLst/>
                <a:latin typeface="Calibri" panose="020F0502020204030204" pitchFamily="34" charset="0"/>
                <a:cs typeface="Calibri" panose="020F0502020204030204" pitchFamily="34" charset="0"/>
              </a:rPr>
              <a:t>MFR	1.210.894	Mio. EUR</a:t>
            </a:r>
          </a:p>
          <a:p>
            <a:pPr>
              <a:tabLst>
                <a:tab pos="1254125" algn="r"/>
                <a:tab pos="3138488" algn="l"/>
              </a:tabLst>
            </a:pPr>
            <a:r>
              <a:rPr lang="en-GB" sz="1600" dirty="0">
                <a:solidFill>
                  <a:srgbClr val="144393"/>
                </a:solidFill>
                <a:latin typeface="Calibri" panose="020F0502020204030204" pitchFamily="34" charset="0"/>
                <a:cs typeface="Calibri" panose="020F0502020204030204" pitchFamily="34" charset="0"/>
              </a:rPr>
              <a:t>	</a:t>
            </a:r>
            <a:r>
              <a:rPr lang="en-GB" sz="1600" u="sng" dirty="0">
                <a:solidFill>
                  <a:srgbClr val="144393"/>
                </a:solidFill>
                <a:latin typeface="Calibri" panose="020F0502020204030204" pitchFamily="34" charset="0"/>
                <a:cs typeface="Calibri" panose="020F0502020204030204" pitchFamily="34" charset="0"/>
              </a:rPr>
              <a:t>	</a:t>
            </a:r>
          </a:p>
          <a:p>
            <a:pPr>
              <a:tabLst>
                <a:tab pos="2154238" algn="r"/>
                <a:tab pos="2335213" algn="l"/>
              </a:tabLst>
            </a:pPr>
            <a:r>
              <a:rPr lang="en-GB" sz="1600" dirty="0" err="1">
                <a:latin typeface="Calibri" panose="020F0502020204030204" pitchFamily="34" charset="0"/>
                <a:cs typeface="Calibri" panose="020F0502020204030204" pitchFamily="34" charset="0"/>
              </a:rPr>
              <a:t>Gesamt</a:t>
            </a:r>
            <a:r>
              <a:rPr lang="en-GB" sz="1600" dirty="0">
                <a:latin typeface="Calibri" panose="020F0502020204030204" pitchFamily="34" charset="0"/>
                <a:cs typeface="Calibri" panose="020F0502020204030204" pitchFamily="34" charset="0"/>
              </a:rPr>
              <a:t>	</a:t>
            </a:r>
            <a:r>
              <a:rPr lang="en-GB" sz="1600" b="0" i="0" u="none" strike="noStrike" dirty="0">
                <a:effectLst/>
                <a:latin typeface="Calibri" panose="020F0502020204030204" pitchFamily="34" charset="0"/>
                <a:cs typeface="Calibri" panose="020F0502020204030204" pitchFamily="34" charset="0"/>
              </a:rPr>
              <a:t>2.030.358	Mio. EUR</a:t>
            </a:r>
          </a:p>
          <a:p>
            <a:pPr>
              <a:tabLst>
                <a:tab pos="1973263" algn="r"/>
                <a:tab pos="2065338" algn="l"/>
              </a:tabLst>
            </a:pPr>
            <a:endParaRPr lang="en-GB" sz="1600" b="0" i="0" u="none" strike="noStrike" dirty="0">
              <a:effectLst/>
              <a:latin typeface="Calibri" panose="020F0502020204030204" pitchFamily="34" charset="0"/>
              <a:cs typeface="Calibri" panose="020F0502020204030204" pitchFamily="34" charset="0"/>
            </a:endParaRPr>
          </a:p>
          <a:p>
            <a:pPr>
              <a:tabLst>
                <a:tab pos="1973263" algn="r"/>
                <a:tab pos="2065338" algn="l"/>
              </a:tabLst>
            </a:pPr>
            <a:r>
              <a:rPr lang="en-GB" sz="1600" dirty="0">
                <a:latin typeface="Calibri" panose="020F0502020204030204" pitchFamily="34" charset="0"/>
                <a:cs typeface="Calibri" panose="020F0502020204030204" pitchFamily="34" charset="0"/>
              </a:rPr>
              <a:t>2021-2027            </a:t>
            </a:r>
            <a:r>
              <a:rPr lang="en-GB" sz="1600" b="1" dirty="0">
                <a:latin typeface="Calibri" panose="020F0502020204030204" pitchFamily="34" charset="0"/>
                <a:cs typeface="Calibri" panose="020F0502020204030204" pitchFamily="34" charset="0"/>
              </a:rPr>
              <a:t>2 	</a:t>
            </a:r>
            <a:r>
              <a:rPr lang="en-GB" sz="1600" b="1" dirty="0" err="1">
                <a:latin typeface="Calibri" panose="020F0502020204030204" pitchFamily="34" charset="0"/>
                <a:cs typeface="Calibri" panose="020F0502020204030204" pitchFamily="34" charset="0"/>
              </a:rPr>
              <a:t>Billionen</a:t>
            </a:r>
            <a:r>
              <a:rPr lang="en-GB" sz="1600" b="1" dirty="0">
                <a:latin typeface="Calibri" panose="020F0502020204030204" pitchFamily="34" charset="0"/>
                <a:cs typeface="Calibri" panose="020F0502020204030204" pitchFamily="34" charset="0"/>
              </a:rPr>
              <a:t> EUR</a:t>
            </a:r>
            <a:endParaRPr lang="en-GB" sz="1600" dirty="0">
              <a:effectLst/>
              <a:latin typeface="Calibri" panose="020F0502020204030204" pitchFamily="34" charset="0"/>
              <a:cs typeface="Calibri" panose="020F0502020204030204" pitchFamily="34" charset="0"/>
            </a:endParaRPr>
          </a:p>
        </p:txBody>
      </p:sp>
      <p:graphicFrame>
        <p:nvGraphicFramePr>
          <p:cNvPr id="9" name="Diagramm 8">
            <a:extLst>
              <a:ext uri="{FF2B5EF4-FFF2-40B4-BE49-F238E27FC236}">
                <a16:creationId xmlns:a16="http://schemas.microsoft.com/office/drawing/2014/main" id="{F5737C0D-892D-20FF-225D-4DDD1AEA0F59}"/>
              </a:ext>
            </a:extLst>
          </p:cNvPr>
          <p:cNvGraphicFramePr>
            <a:graphicFrameLocks/>
          </p:cNvGraphicFramePr>
          <p:nvPr>
            <p:extLst>
              <p:ext uri="{D42A27DB-BD31-4B8C-83A1-F6EECF244321}">
                <p14:modId xmlns:p14="http://schemas.microsoft.com/office/powerpoint/2010/main" val="395754180"/>
              </p:ext>
            </p:extLst>
          </p:nvPr>
        </p:nvGraphicFramePr>
        <p:xfrm>
          <a:off x="539552" y="1635646"/>
          <a:ext cx="468052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feld 9">
            <a:extLst>
              <a:ext uri="{FF2B5EF4-FFF2-40B4-BE49-F238E27FC236}">
                <a16:creationId xmlns:a16="http://schemas.microsoft.com/office/drawing/2014/main" id="{8FD26EB2-D427-4CD5-179A-5E1C546CAC75}"/>
              </a:ext>
            </a:extLst>
          </p:cNvPr>
          <p:cNvSpPr txBox="1"/>
          <p:nvPr/>
        </p:nvSpPr>
        <p:spPr>
          <a:xfrm>
            <a:off x="6588224" y="4096112"/>
            <a:ext cx="2160240" cy="707886"/>
          </a:xfrm>
          <a:prstGeom prst="rect">
            <a:avLst/>
          </a:prstGeom>
          <a:noFill/>
        </p:spPr>
        <p:txBody>
          <a:bodyPr wrap="square" rtlCol="0">
            <a:spAutoFit/>
          </a:bodyPr>
          <a:lstStyle/>
          <a:p>
            <a:pPr algn="ctr"/>
            <a:r>
              <a:rPr lang="de-DE" sz="1000" dirty="0">
                <a:latin typeface="Calibri" panose="020F0502020204030204" pitchFamily="34" charset="0"/>
                <a:cs typeface="Calibri" panose="020F0502020204030204" pitchFamily="34" charset="0"/>
              </a:rPr>
              <a:t>Zahlen Stand Nov. 2020</a:t>
            </a:r>
          </a:p>
          <a:p>
            <a:pPr algn="ctr"/>
            <a:r>
              <a:rPr lang="de-DE" sz="1000" dirty="0">
                <a:latin typeface="Calibri" panose="020F0502020204030204" pitchFamily="34" charset="0"/>
                <a:cs typeface="Calibri" panose="020F0502020204030204" pitchFamily="34" charset="0"/>
              </a:rPr>
              <a:t>Preisbasis 2018 mit VE</a:t>
            </a:r>
            <a:br>
              <a:rPr lang="de-DE" sz="1000" dirty="0">
                <a:latin typeface="Calibri" panose="020F0502020204030204" pitchFamily="34" charset="0"/>
                <a:cs typeface="Calibri" panose="020F0502020204030204" pitchFamily="34" charset="0"/>
              </a:rPr>
            </a:br>
            <a:r>
              <a:rPr lang="de-DE" sz="1000" dirty="0">
                <a:latin typeface="Calibri" panose="020F0502020204030204" pitchFamily="34" charset="0"/>
                <a:cs typeface="Calibri" panose="020F0502020204030204" pitchFamily="34" charset="0"/>
              </a:rPr>
              <a:t>und BIP-Deflator 2%</a:t>
            </a:r>
          </a:p>
          <a:p>
            <a:pPr algn="ctr"/>
            <a:r>
              <a:rPr lang="de-DE" sz="1000" dirty="0">
                <a:latin typeface="Calibri" panose="020F0502020204030204" pitchFamily="34" charset="0"/>
                <a:cs typeface="Calibri" panose="020F0502020204030204" pitchFamily="34" charset="0"/>
              </a:rPr>
              <a:t>Quelle: DG Budget</a:t>
            </a:r>
            <a:endParaRPr lang="en-GB"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582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Europäische Union</a:t>
            </a:r>
          </a:p>
        </p:txBody>
      </p:sp>
      <p:sp>
        <p:nvSpPr>
          <p:cNvPr id="3" name="Textplatzhalter 2"/>
          <p:cNvSpPr>
            <a:spLocks noGrp="1"/>
          </p:cNvSpPr>
          <p:nvPr>
            <p:ph type="body" sz="quarter" idx="10"/>
          </p:nvPr>
        </p:nvSpPr>
        <p:spPr/>
        <p:txBody>
          <a:bodyPr/>
          <a:lstStyle/>
          <a:p>
            <a:r>
              <a:rPr lang="de-DE" dirty="0"/>
              <a:t>NextGenerationEU ergänzt Instrumente des MFR (in Mrd. EUR)</a:t>
            </a:r>
          </a:p>
        </p:txBody>
      </p:sp>
      <p:graphicFrame>
        <p:nvGraphicFramePr>
          <p:cNvPr id="4" name="Tabelle 3"/>
          <p:cNvGraphicFramePr>
            <a:graphicFrameLocks noGrp="1"/>
          </p:cNvGraphicFramePr>
          <p:nvPr>
            <p:extLst>
              <p:ext uri="{D42A27DB-BD31-4B8C-83A1-F6EECF244321}">
                <p14:modId xmlns:p14="http://schemas.microsoft.com/office/powerpoint/2010/main" val="3785408508"/>
              </p:ext>
            </p:extLst>
          </p:nvPr>
        </p:nvGraphicFramePr>
        <p:xfrm>
          <a:off x="467544" y="1708151"/>
          <a:ext cx="8136902" cy="3169920"/>
        </p:xfrm>
        <a:graphic>
          <a:graphicData uri="http://schemas.openxmlformats.org/drawingml/2006/table">
            <a:tbl>
              <a:tblPr firstRow="1" bandRow="1">
                <a:effectLst/>
                <a:tableStyleId>{5C22544A-7EE6-4342-B048-85BDC9FD1C3A}</a:tableStyleId>
              </a:tblPr>
              <a:tblGrid>
                <a:gridCol w="2160240">
                  <a:extLst>
                    <a:ext uri="{9D8B030D-6E8A-4147-A177-3AD203B41FA5}">
                      <a16:colId xmlns:a16="http://schemas.microsoft.com/office/drawing/2014/main" val="20000"/>
                    </a:ext>
                  </a:extLst>
                </a:gridCol>
                <a:gridCol w="1440160">
                  <a:extLst>
                    <a:ext uri="{9D8B030D-6E8A-4147-A177-3AD203B41FA5}">
                      <a16:colId xmlns:a16="http://schemas.microsoft.com/office/drawing/2014/main" val="2710882564"/>
                    </a:ext>
                  </a:extLst>
                </a:gridCol>
                <a:gridCol w="1440160">
                  <a:extLst>
                    <a:ext uri="{9D8B030D-6E8A-4147-A177-3AD203B41FA5}">
                      <a16:colId xmlns:a16="http://schemas.microsoft.com/office/drawing/2014/main" val="369774535"/>
                    </a:ext>
                  </a:extLst>
                </a:gridCol>
                <a:gridCol w="1080120">
                  <a:extLst>
                    <a:ext uri="{9D8B030D-6E8A-4147-A177-3AD203B41FA5}">
                      <a16:colId xmlns:a16="http://schemas.microsoft.com/office/drawing/2014/main" val="3236311822"/>
                    </a:ext>
                  </a:extLst>
                </a:gridCol>
                <a:gridCol w="1080120">
                  <a:extLst>
                    <a:ext uri="{9D8B030D-6E8A-4147-A177-3AD203B41FA5}">
                      <a16:colId xmlns:a16="http://schemas.microsoft.com/office/drawing/2014/main" val="4169310487"/>
                    </a:ext>
                  </a:extLst>
                </a:gridCol>
                <a:gridCol w="936102">
                  <a:extLst>
                    <a:ext uri="{9D8B030D-6E8A-4147-A177-3AD203B41FA5}">
                      <a16:colId xmlns:a16="http://schemas.microsoft.com/office/drawing/2014/main" val="20001"/>
                    </a:ext>
                  </a:extLst>
                </a:gridCol>
              </a:tblGrid>
              <a:tr h="123764">
                <a:tc>
                  <a:txBody>
                    <a:bodyPr/>
                    <a:lstStyle/>
                    <a:p>
                      <a:pPr algn="l"/>
                      <a:endParaRPr lang="de-DE" sz="1400" b="1" i="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tabLst/>
                      </a:pPr>
                      <a:r>
                        <a:rPr lang="en-US" sz="1400" b="1" i="0" dirty="0" err="1">
                          <a:solidFill>
                            <a:srgbClr val="F68A4B"/>
                          </a:solidFill>
                          <a:latin typeface="Calibri" panose="020F0502020204030204" pitchFamily="34" charset="0"/>
                          <a:cs typeface="Calibri" panose="020F0502020204030204" pitchFamily="34" charset="0"/>
                        </a:rPr>
                        <a:t>NGEU</a:t>
                      </a:r>
                      <a:endParaRPr lang="en-US" sz="1400" b="1" i="0" dirty="0">
                        <a:solidFill>
                          <a:srgbClr val="F68A4B"/>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tabLst/>
                      </a:pPr>
                      <a:r>
                        <a:rPr lang="en-US" sz="1400" b="1" i="1" dirty="0" err="1">
                          <a:solidFill>
                            <a:srgbClr val="41A8DE"/>
                          </a:solidFill>
                          <a:latin typeface="Calibri" panose="020F0502020204030204" pitchFamily="34" charset="0"/>
                          <a:cs typeface="Calibri" panose="020F0502020204030204" pitchFamily="34" charset="0"/>
                        </a:rPr>
                        <a:t>MFFR</a:t>
                      </a:r>
                      <a:r>
                        <a:rPr lang="en-US" sz="1400" b="1" i="0" dirty="0">
                          <a:solidFill>
                            <a:srgbClr val="41A8DE"/>
                          </a:solidFill>
                          <a:latin typeface="Calibri" panose="020F0502020204030204" pitchFamily="34" charset="0"/>
                          <a:cs typeface="Calibri" panose="020F0502020204030204" pitchFamily="34" charset="0"/>
                        </a:rPr>
                        <a:t> Art.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tabLst/>
                      </a:pPr>
                      <a:r>
                        <a:rPr lang="en-US" sz="1400" b="1" i="0" dirty="0">
                          <a:solidFill>
                            <a:schemeClr val="tx1"/>
                          </a:solidFill>
                          <a:latin typeface="Calibri" panose="020F0502020204030204" pitchFamily="34" charset="0"/>
                          <a:cs typeface="Calibri" panose="020F0502020204030204" pitchFamily="34" charset="0"/>
                        </a:rPr>
                        <a:t>MFR </a:t>
                      </a:r>
                      <a:r>
                        <a:rPr lang="en-US" sz="1400" b="1" i="1" dirty="0">
                          <a:solidFill>
                            <a:schemeClr val="tx1"/>
                          </a:solidFill>
                          <a:latin typeface="Calibri" panose="020F0502020204030204" pitchFamily="34" charset="0"/>
                          <a:cs typeface="Calibri" panose="020F0502020204030204" pitchFamily="34" charset="0"/>
                        </a:rPr>
                        <a:t>(MFF)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tabLst/>
                      </a:pPr>
                      <a:r>
                        <a:rPr lang="en-US" sz="1400" b="0" i="0" dirty="0" err="1">
                          <a:solidFill>
                            <a:schemeClr val="tx1"/>
                          </a:solidFill>
                          <a:latin typeface="Calibri" panose="020F0502020204030204" pitchFamily="34" charset="0"/>
                          <a:cs typeface="Calibri" panose="020F0502020204030204" pitchFamily="34" charset="0"/>
                        </a:rPr>
                        <a:t>Rückflüsse</a:t>
                      </a:r>
                      <a:endParaRPr lang="en-US" sz="1400" b="0" i="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tabLst/>
                      </a:pPr>
                      <a:r>
                        <a:rPr lang="en-US" sz="1400" b="1" i="0" dirty="0" err="1">
                          <a:solidFill>
                            <a:schemeClr val="tx1"/>
                          </a:solidFill>
                          <a:latin typeface="Calibri" panose="020F0502020204030204" pitchFamily="34" charset="0"/>
                          <a:cs typeface="Calibri" panose="020F0502020204030204" pitchFamily="34" charset="0"/>
                        </a:rPr>
                        <a:t>Gesamt</a:t>
                      </a:r>
                      <a:endParaRPr lang="en-US" sz="1400" b="1" i="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10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dirty="0">
                          <a:solidFill>
                            <a:schemeClr val="accent6">
                              <a:lumMod val="90000"/>
                              <a:lumOff val="10000"/>
                            </a:schemeClr>
                          </a:solidFill>
                          <a:highlight>
                            <a:srgbClr val="FFFF00"/>
                          </a:highlight>
                          <a:latin typeface="Calibri" panose="020F0502020204030204" pitchFamily="34" charset="0"/>
                          <a:cs typeface="Calibri" panose="020F0502020204030204" pitchFamily="34" charset="0"/>
                        </a:rPr>
                        <a:t>Horizon Europe (HEU)</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tabLst/>
                      </a:pPr>
                      <a:r>
                        <a:rPr lang="en-US" sz="1400" b="0" i="0" dirty="0">
                          <a:solidFill>
                            <a:srgbClr val="F68A4B"/>
                          </a:solidFill>
                          <a:latin typeface="Calibri" panose="020F0502020204030204" pitchFamily="34" charset="0"/>
                          <a:cs typeface="Calibri" panose="020F0502020204030204" pitchFamily="34" charset="0"/>
                        </a:rPr>
                        <a:t>5.412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tabLst/>
                      </a:pPr>
                      <a:r>
                        <a:rPr lang="en-US" sz="1400" b="0" i="0" dirty="0">
                          <a:solidFill>
                            <a:srgbClr val="41A8DE"/>
                          </a:solidFill>
                          <a:latin typeface="Calibri" panose="020F0502020204030204" pitchFamily="34" charset="0"/>
                          <a:cs typeface="Calibri" panose="020F0502020204030204" pitchFamily="34" charset="0"/>
                        </a:rPr>
                        <a:t>3.418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tabLst/>
                      </a:pPr>
                      <a:r>
                        <a:rPr lang="en-US" sz="1400" b="0" i="0" dirty="0">
                          <a:solidFill>
                            <a:schemeClr val="tx1"/>
                          </a:solidFill>
                          <a:latin typeface="Calibri" panose="020F0502020204030204" pitchFamily="34" charset="0"/>
                          <a:cs typeface="Calibri" panose="020F0502020204030204" pitchFamily="34" charset="0"/>
                        </a:rPr>
                        <a:t>86.123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tabLst/>
                      </a:pPr>
                      <a:r>
                        <a:rPr lang="en-US" sz="1400" b="0" i="0" dirty="0">
                          <a:solidFill>
                            <a:schemeClr val="tx1"/>
                          </a:solidFill>
                          <a:latin typeface="Calibri" panose="020F0502020204030204" pitchFamily="34" charset="0"/>
                          <a:cs typeface="Calibri" panose="020F0502020204030204" pitchFamily="34" charset="0"/>
                        </a:rPr>
                        <a:t>564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tabLst/>
                      </a:pPr>
                      <a:r>
                        <a:rPr lang="en-US" sz="1400" b="1" i="0" dirty="0">
                          <a:solidFill>
                            <a:schemeClr val="tx1"/>
                          </a:solidFill>
                          <a:highlight>
                            <a:srgbClr val="FFFF00"/>
                          </a:highlight>
                          <a:latin typeface="Calibri" panose="020F0502020204030204" pitchFamily="34" charset="0"/>
                          <a:cs typeface="Calibri" panose="020F0502020204030204" pitchFamily="34" charset="0"/>
                        </a:rPr>
                        <a:t>95.517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10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a:solidFill>
                            <a:schemeClr val="accent6">
                              <a:lumMod val="90000"/>
                              <a:lumOff val="10000"/>
                            </a:schemeClr>
                          </a:solidFill>
                          <a:latin typeface="Calibri" panose="020F0502020204030204" pitchFamily="34" charset="0"/>
                          <a:cs typeface="Calibri" panose="020F0502020204030204" pitchFamily="34" charset="0"/>
                        </a:rPr>
                        <a:t>InvestEU Fund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400" b="0" i="0" dirty="0">
                          <a:solidFill>
                            <a:srgbClr val="F68A4B"/>
                          </a:solidFill>
                          <a:latin typeface="Calibri" panose="020F0502020204030204" pitchFamily="34" charset="0"/>
                          <a:cs typeface="Calibri" panose="020F0502020204030204" pitchFamily="34" charset="0"/>
                        </a:rPr>
                        <a:t>6.074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400" b="0" i="0" dirty="0">
                          <a:solidFill>
                            <a:srgbClr val="41A8DE"/>
                          </a:solidFill>
                          <a:latin typeface="Calibri" panose="020F0502020204030204" pitchFamily="34" charset="0"/>
                          <a:cs typeface="Calibri" panose="020F0502020204030204" pitchFamily="34" charset="0"/>
                        </a:rPr>
                        <a:t>1.141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400" b="0" i="0" dirty="0">
                          <a:solidFill>
                            <a:schemeClr val="tx1"/>
                          </a:solidFill>
                          <a:latin typeface="Calibri" panose="020F0502020204030204" pitchFamily="34" charset="0"/>
                          <a:cs typeface="Calibri" panose="020F0502020204030204" pitchFamily="34" charset="0"/>
                        </a:rPr>
                        <a:t>3.068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de-DE" sz="1400" b="0" i="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400" b="1" i="0" dirty="0">
                          <a:solidFill>
                            <a:schemeClr val="tx1"/>
                          </a:solidFill>
                          <a:latin typeface="Calibri" panose="020F0502020204030204" pitchFamily="34" charset="0"/>
                          <a:cs typeface="Calibri" panose="020F0502020204030204" pitchFamily="34" charset="0"/>
                        </a:rPr>
                        <a:t>10.283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23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err="1">
                          <a:solidFill>
                            <a:schemeClr val="accent6">
                              <a:lumMod val="90000"/>
                              <a:lumOff val="10000"/>
                            </a:schemeClr>
                          </a:solidFill>
                          <a:latin typeface="Calibri" panose="020F0502020204030204" pitchFamily="34" charset="0"/>
                          <a:cs typeface="Calibri" panose="020F0502020204030204" pitchFamily="34" charset="0"/>
                        </a:rPr>
                        <a:t>REACT</a:t>
                      </a:r>
                      <a:r>
                        <a:rPr lang="de-DE" sz="1400" b="1" dirty="0">
                          <a:solidFill>
                            <a:schemeClr val="accent6">
                              <a:lumMod val="90000"/>
                              <a:lumOff val="10000"/>
                            </a:schemeClr>
                          </a:solidFill>
                          <a:latin typeface="Calibri" panose="020F0502020204030204" pitchFamily="34" charset="0"/>
                          <a:cs typeface="Calibri" panose="020F0502020204030204" pitchFamily="34" charset="0"/>
                        </a:rPr>
                        <a:t>-EU</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0" i="0" kern="1200" dirty="0">
                          <a:solidFill>
                            <a:srgbClr val="F68A4B"/>
                          </a:solidFill>
                          <a:latin typeface="Calibri" panose="020F0502020204030204" pitchFamily="34" charset="0"/>
                          <a:ea typeface="+mn-ea"/>
                          <a:cs typeface="Calibri" panose="020F0502020204030204" pitchFamily="34" charset="0"/>
                        </a:rPr>
                        <a:t>50.620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rgbClr val="41A8DE"/>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1" i="0" kern="1200" dirty="0">
                          <a:solidFill>
                            <a:schemeClr val="tx1"/>
                          </a:solidFill>
                          <a:latin typeface="Calibri" panose="020F0502020204030204" pitchFamily="34" charset="0"/>
                          <a:ea typeface="+mn-ea"/>
                          <a:cs typeface="Calibri" panose="020F0502020204030204" pitchFamily="34" charset="0"/>
                        </a:rPr>
                        <a:t>50.620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23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1" noProof="0" dirty="0">
                          <a:solidFill>
                            <a:schemeClr val="accent6">
                              <a:lumMod val="90000"/>
                              <a:lumOff val="10000"/>
                            </a:schemeClr>
                          </a:solidFill>
                          <a:latin typeface="Calibri" panose="020F0502020204030204" pitchFamily="34" charset="0"/>
                          <a:cs typeface="Calibri" panose="020F0502020204030204" pitchFamily="34" charset="0"/>
                        </a:rPr>
                        <a:t>Recovery and Resilience Facility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0" i="1" kern="1200" dirty="0">
                          <a:solidFill>
                            <a:srgbClr val="F68A4B"/>
                          </a:solidFill>
                          <a:latin typeface="Calibri" panose="020F0502020204030204" pitchFamily="34" charset="0"/>
                          <a:ea typeface="+mn-ea"/>
                          <a:cs typeface="Calibri" panose="020F0502020204030204" pitchFamily="34" charset="0"/>
                        </a:rPr>
                        <a:t>Grant</a:t>
                      </a:r>
                      <a:r>
                        <a:rPr lang="de-DE" sz="1400" b="0" i="0" kern="1200" dirty="0">
                          <a:solidFill>
                            <a:srgbClr val="F68A4B"/>
                          </a:solidFill>
                          <a:latin typeface="Calibri" panose="020F0502020204030204" pitchFamily="34" charset="0"/>
                          <a:ea typeface="+mn-ea"/>
                          <a:cs typeface="Calibri" panose="020F0502020204030204" pitchFamily="34" charset="0"/>
                        </a:rPr>
                        <a:t>     337.969</a:t>
                      </a:r>
                      <a:br>
                        <a:rPr lang="de-DE" sz="1400" b="0" i="0" kern="1200" dirty="0">
                          <a:solidFill>
                            <a:srgbClr val="F68A4B"/>
                          </a:solidFill>
                          <a:latin typeface="Calibri" panose="020F0502020204030204" pitchFamily="34" charset="0"/>
                          <a:ea typeface="+mn-ea"/>
                          <a:cs typeface="Calibri" panose="020F0502020204030204" pitchFamily="34" charset="0"/>
                        </a:rPr>
                      </a:br>
                      <a:r>
                        <a:rPr lang="de-DE" sz="1400" b="0" i="1" kern="1200" dirty="0" err="1">
                          <a:solidFill>
                            <a:srgbClr val="F68A4B"/>
                          </a:solidFill>
                          <a:latin typeface="Calibri" panose="020F0502020204030204" pitchFamily="34" charset="0"/>
                          <a:ea typeface="+mn-ea"/>
                          <a:cs typeface="Calibri" panose="020F0502020204030204" pitchFamily="34" charset="0"/>
                        </a:rPr>
                        <a:t>Loan</a:t>
                      </a:r>
                      <a:r>
                        <a:rPr lang="de-DE" sz="1400" b="0" i="0" kern="1200" dirty="0">
                          <a:solidFill>
                            <a:srgbClr val="F68A4B"/>
                          </a:solidFill>
                          <a:latin typeface="Calibri" panose="020F0502020204030204" pitchFamily="34" charset="0"/>
                          <a:ea typeface="+mn-ea"/>
                          <a:cs typeface="Calibri" panose="020F0502020204030204" pitchFamily="34" charset="0"/>
                        </a:rPr>
                        <a:t>     385.855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rgbClr val="41A8DE"/>
                        </a:solidFill>
                        <a:latin typeface="Calibri" panose="020F0502020204030204" pitchFamily="34" charset="0"/>
                        <a:ea typeface="+mn-ea"/>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0" i="0" kern="1200" dirty="0">
                          <a:solidFill>
                            <a:schemeClr val="tx1"/>
                          </a:solidFill>
                          <a:latin typeface="Calibri" panose="020F0502020204030204" pitchFamily="34" charset="0"/>
                          <a:ea typeface="+mn-ea"/>
                          <a:cs typeface="Calibri" panose="020F0502020204030204" pitchFamily="34" charset="0"/>
                        </a:rPr>
                        <a:t>864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chemeClr val="tx1"/>
                        </a:solidFill>
                        <a:latin typeface="Calibri" panose="020F0502020204030204" pitchFamily="34" charset="0"/>
                        <a:ea typeface="+mn-ea"/>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1" i="0" kern="1200" dirty="0">
                          <a:solidFill>
                            <a:srgbClr val="E00710"/>
                          </a:solidFill>
                          <a:latin typeface="Calibri" panose="020F0502020204030204" pitchFamily="34" charset="0"/>
                          <a:ea typeface="+mn-ea"/>
                          <a:cs typeface="Calibri" panose="020F0502020204030204" pitchFamily="34" charset="0"/>
                        </a:rPr>
                        <a:t>724.688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23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1" dirty="0">
                          <a:solidFill>
                            <a:schemeClr val="accent6">
                              <a:lumMod val="90000"/>
                              <a:lumOff val="10000"/>
                            </a:schemeClr>
                          </a:solidFill>
                          <a:latin typeface="Calibri" panose="020F0502020204030204" pitchFamily="34" charset="0"/>
                          <a:cs typeface="Calibri" panose="020F0502020204030204" pitchFamily="34" charset="0"/>
                        </a:rPr>
                        <a:t>EU </a:t>
                      </a:r>
                      <a:r>
                        <a:rPr lang="en-GB" sz="1400" b="1" i="1" noProof="0" dirty="0">
                          <a:solidFill>
                            <a:schemeClr val="accent6">
                              <a:lumMod val="90000"/>
                              <a:lumOff val="10000"/>
                            </a:schemeClr>
                          </a:solidFill>
                          <a:latin typeface="Calibri" panose="020F0502020204030204" pitchFamily="34" charset="0"/>
                          <a:cs typeface="Calibri" panose="020F0502020204030204" pitchFamily="34" charset="0"/>
                        </a:rPr>
                        <a:t>Civil Protection Mechanism (</a:t>
                      </a:r>
                      <a:r>
                        <a:rPr lang="en-GB" sz="1400" b="1" i="1" noProof="0" dirty="0" err="1">
                          <a:solidFill>
                            <a:schemeClr val="accent6">
                              <a:lumMod val="90000"/>
                              <a:lumOff val="10000"/>
                            </a:schemeClr>
                          </a:solidFill>
                          <a:latin typeface="Calibri" panose="020F0502020204030204" pitchFamily="34" charset="0"/>
                          <a:cs typeface="Calibri" panose="020F0502020204030204" pitchFamily="34" charset="0"/>
                        </a:rPr>
                        <a:t>rescEU</a:t>
                      </a:r>
                      <a:r>
                        <a:rPr lang="en-GB" sz="1400" b="1" i="1" noProof="0" dirty="0">
                          <a:solidFill>
                            <a:schemeClr val="accent6">
                              <a:lumMod val="90000"/>
                              <a:lumOff val="10000"/>
                            </a:schemeClr>
                          </a:solidFill>
                          <a:latin typeface="Calibri" panose="020F0502020204030204" pitchFamily="34" charset="0"/>
                          <a:cs typeface="Calibri" panose="020F050202020403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0" i="0" kern="1200" dirty="0">
                          <a:solidFill>
                            <a:srgbClr val="F68A4B"/>
                          </a:solidFill>
                          <a:latin typeface="Calibri" panose="020F0502020204030204" pitchFamily="34" charset="0"/>
                          <a:ea typeface="+mn-ea"/>
                          <a:cs typeface="Calibri" panose="020F0502020204030204" pitchFamily="34" charset="0"/>
                        </a:rPr>
                        <a:t>2.056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rgbClr val="41A8DE"/>
                        </a:solidFill>
                        <a:latin typeface="Calibri" panose="020F0502020204030204" pitchFamily="34" charset="0"/>
                        <a:ea typeface="+mn-ea"/>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0" i="0" kern="1200" dirty="0">
                          <a:solidFill>
                            <a:schemeClr val="tx1"/>
                          </a:solidFill>
                          <a:latin typeface="Calibri" panose="020F0502020204030204" pitchFamily="34" charset="0"/>
                          <a:ea typeface="+mn-ea"/>
                          <a:cs typeface="Calibri" panose="020F0502020204030204" pitchFamily="34" charset="0"/>
                        </a:rPr>
                        <a:t>1.263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chemeClr val="tx1"/>
                        </a:solidFill>
                        <a:latin typeface="Calibri" panose="020F0502020204030204" pitchFamily="34" charset="0"/>
                        <a:ea typeface="+mn-ea"/>
                        <a:cs typeface="Calibri" panose="020F050202020403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1" i="0" kern="1200" dirty="0">
                          <a:solidFill>
                            <a:schemeClr val="tx1"/>
                          </a:solidFill>
                          <a:latin typeface="Calibri" panose="020F0502020204030204" pitchFamily="34" charset="0"/>
                          <a:ea typeface="+mn-ea"/>
                          <a:cs typeface="Calibri" panose="020F0502020204030204" pitchFamily="34" charset="0"/>
                        </a:rPr>
                        <a:t>3.319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3240696"/>
                  </a:ext>
                </a:extLst>
              </a:tr>
              <a:tr h="123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err="1">
                          <a:solidFill>
                            <a:schemeClr val="accent6">
                              <a:lumMod val="90000"/>
                              <a:lumOff val="10000"/>
                            </a:schemeClr>
                          </a:solidFill>
                          <a:latin typeface="Calibri" panose="020F0502020204030204" pitchFamily="34" charset="0"/>
                          <a:cs typeface="Calibri" panose="020F0502020204030204" pitchFamily="34" charset="0"/>
                        </a:rPr>
                        <a:t>ELER</a:t>
                      </a:r>
                      <a:r>
                        <a:rPr lang="de-DE" sz="1400" b="1" dirty="0">
                          <a:solidFill>
                            <a:schemeClr val="accent6">
                              <a:lumMod val="90000"/>
                              <a:lumOff val="10000"/>
                            </a:schemeClr>
                          </a:solidFill>
                          <a:latin typeface="Calibri" panose="020F0502020204030204" pitchFamily="34" charset="0"/>
                          <a:cs typeface="Calibri" panose="020F0502020204030204" pitchFamily="34" charset="0"/>
                        </a:rPr>
                        <a:t> </a:t>
                      </a:r>
                      <a:r>
                        <a:rPr lang="de-DE" sz="1400" b="1" i="1" dirty="0">
                          <a:solidFill>
                            <a:schemeClr val="accent6">
                              <a:lumMod val="90000"/>
                              <a:lumOff val="10000"/>
                            </a:schemeClr>
                          </a:solidFill>
                          <a:latin typeface="Calibri" panose="020F0502020204030204" pitchFamily="34" charset="0"/>
                          <a:cs typeface="Calibri" panose="020F0502020204030204" pitchFamily="34" charset="0"/>
                        </a:rPr>
                        <a:t>(</a:t>
                      </a:r>
                      <a:r>
                        <a:rPr lang="de-DE" sz="1400" b="1" i="1" dirty="0" err="1">
                          <a:solidFill>
                            <a:schemeClr val="accent6">
                              <a:lumMod val="90000"/>
                              <a:lumOff val="10000"/>
                            </a:schemeClr>
                          </a:solidFill>
                          <a:latin typeface="Calibri" panose="020F0502020204030204" pitchFamily="34" charset="0"/>
                          <a:cs typeface="Calibri" panose="020F0502020204030204" pitchFamily="34" charset="0"/>
                        </a:rPr>
                        <a:t>EAFRD</a:t>
                      </a:r>
                      <a:r>
                        <a:rPr lang="de-DE" sz="1400" b="1" i="1" dirty="0">
                          <a:solidFill>
                            <a:schemeClr val="accent6">
                              <a:lumMod val="90000"/>
                              <a:lumOff val="10000"/>
                            </a:schemeClr>
                          </a:solidFill>
                          <a:latin typeface="Calibri" panose="020F0502020204030204" pitchFamily="34" charset="0"/>
                          <a:cs typeface="Calibri" panose="020F0502020204030204" pitchFamily="34" charset="0"/>
                        </a:rPr>
                        <a:t>)</a:t>
                      </a:r>
                      <a:endParaRPr lang="de-DE" sz="1400" b="1"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0" i="0" kern="1200" dirty="0">
                          <a:solidFill>
                            <a:srgbClr val="F68A4B"/>
                          </a:solidFill>
                          <a:latin typeface="Calibri" panose="020F0502020204030204" pitchFamily="34" charset="0"/>
                          <a:ea typeface="+mn-ea"/>
                          <a:cs typeface="Calibri" panose="020F0502020204030204" pitchFamily="34" charset="0"/>
                        </a:rPr>
                        <a:t>8.070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rgbClr val="41A8DE"/>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0" i="0" kern="1200" dirty="0">
                          <a:solidFill>
                            <a:schemeClr val="tx1"/>
                          </a:solidFill>
                          <a:latin typeface="Calibri" panose="020F0502020204030204" pitchFamily="34" charset="0"/>
                          <a:ea typeface="+mn-ea"/>
                          <a:cs typeface="Calibri" panose="020F0502020204030204" pitchFamily="34" charset="0"/>
                        </a:rPr>
                        <a:t>87.441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1" i="0" kern="1200" dirty="0">
                          <a:solidFill>
                            <a:schemeClr val="tx1"/>
                          </a:solidFill>
                          <a:latin typeface="Calibri" panose="020F0502020204030204" pitchFamily="34" charset="0"/>
                          <a:ea typeface="+mn-ea"/>
                          <a:cs typeface="Calibri" panose="020F0502020204030204" pitchFamily="34" charset="0"/>
                        </a:rPr>
                        <a:t>95.511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4592980"/>
                  </a:ext>
                </a:extLst>
              </a:tr>
              <a:tr h="2104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dirty="0">
                          <a:solidFill>
                            <a:schemeClr val="accent6">
                              <a:lumMod val="90000"/>
                              <a:lumOff val="10000"/>
                            </a:schemeClr>
                          </a:solidFill>
                          <a:highlight>
                            <a:srgbClr val="FFFF00"/>
                          </a:highlight>
                          <a:latin typeface="Calibri" panose="020F0502020204030204" pitchFamily="34" charset="0"/>
                          <a:cs typeface="Calibri" panose="020F0502020204030204" pitchFamily="34" charset="0"/>
                        </a:rPr>
                        <a:t>Just Transition Fund (JTF)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0" i="0" kern="1200" dirty="0">
                          <a:solidFill>
                            <a:srgbClr val="F68A4B"/>
                          </a:solidFill>
                          <a:latin typeface="Calibri" panose="020F0502020204030204" pitchFamily="34" charset="0"/>
                          <a:ea typeface="+mn-ea"/>
                          <a:cs typeface="Calibri" panose="020F0502020204030204" pitchFamily="34" charset="0"/>
                        </a:rPr>
                        <a:t>10.868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68A4B"/>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rgbClr val="41A8DE"/>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0" i="0" kern="1200" dirty="0">
                          <a:solidFill>
                            <a:schemeClr val="tx1"/>
                          </a:solidFill>
                          <a:latin typeface="Calibri" panose="020F0502020204030204" pitchFamily="34" charset="0"/>
                          <a:ea typeface="+mn-ea"/>
                          <a:cs typeface="Calibri" panose="020F0502020204030204" pitchFamily="34" charset="0"/>
                        </a:rPr>
                        <a:t>8.453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1" i="0" kern="1200" dirty="0">
                          <a:solidFill>
                            <a:schemeClr val="tx1"/>
                          </a:solidFill>
                          <a:highlight>
                            <a:srgbClr val="FFFF00"/>
                          </a:highlight>
                          <a:latin typeface="Calibri" panose="020F0502020204030204" pitchFamily="34" charset="0"/>
                          <a:ea typeface="+mn-ea"/>
                          <a:cs typeface="Calibri" panose="020F0502020204030204" pitchFamily="34" charset="0"/>
                        </a:rPr>
                        <a:t>19.321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0471216"/>
                  </a:ext>
                </a:extLst>
              </a:tr>
              <a:tr h="123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1"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r>
                        <a:rPr lang="de-DE" sz="1400" b="0" i="0" kern="1200" dirty="0">
                          <a:solidFill>
                            <a:srgbClr val="F68A4B"/>
                          </a:solidFill>
                          <a:latin typeface="Calibri" panose="020F0502020204030204" pitchFamily="34" charset="0"/>
                          <a:ea typeface="+mn-ea"/>
                          <a:cs typeface="Calibri" panose="020F0502020204030204" pitchFamily="34" charset="0"/>
                        </a:rPr>
                        <a:t>806.924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68A4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rgbClr val="41A8DE"/>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r" defTabSz="914400" rtl="0" eaLnBrk="1" latinLnBrk="0" hangingPunct="1">
                        <a:tabLst/>
                      </a:pPr>
                      <a:endParaRPr lang="de-DE" sz="1400" b="0" i="0" kern="120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2492585"/>
                  </a:ext>
                </a:extLst>
              </a:tr>
            </a:tbl>
          </a:graphicData>
        </a:graphic>
      </p:graphicFrame>
      <p:sp>
        <p:nvSpPr>
          <p:cNvPr id="5" name="Datumsplatzhalter 4">
            <a:extLst>
              <a:ext uri="{FF2B5EF4-FFF2-40B4-BE49-F238E27FC236}">
                <a16:creationId xmlns:a16="http://schemas.microsoft.com/office/drawing/2014/main" id="{6B7899D7-5B91-A0D7-C579-C10D96C730D9}"/>
              </a:ext>
            </a:extLst>
          </p:cNvPr>
          <p:cNvSpPr>
            <a:spLocks noGrp="1"/>
          </p:cNvSpPr>
          <p:nvPr>
            <p:ph type="dt" sz="half" idx="2"/>
          </p:nvPr>
        </p:nvSpPr>
        <p:spPr/>
        <p:txBody>
          <a:bodyPr/>
          <a:lstStyle/>
          <a:p>
            <a:r>
              <a:rPr lang="de-DE"/>
              <a:t>15.03.2023</a:t>
            </a:r>
            <a:endParaRPr lang="de-DE" dirty="0"/>
          </a:p>
        </p:txBody>
      </p:sp>
      <p:sp>
        <p:nvSpPr>
          <p:cNvPr id="6" name="Fußzeilenplatzhalter 5">
            <a:extLst>
              <a:ext uri="{FF2B5EF4-FFF2-40B4-BE49-F238E27FC236}">
                <a16:creationId xmlns:a16="http://schemas.microsoft.com/office/drawing/2014/main" id="{D468644D-E61B-9F6C-6449-442BBC445283}"/>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7" name="Foliennummernplatzhalter 6">
            <a:extLst>
              <a:ext uri="{FF2B5EF4-FFF2-40B4-BE49-F238E27FC236}">
                <a16:creationId xmlns:a16="http://schemas.microsoft.com/office/drawing/2014/main" id="{3AC00824-908B-C299-FAE5-C88E5E6F365F}"/>
              </a:ext>
            </a:extLst>
          </p:cNvPr>
          <p:cNvSpPr>
            <a:spLocks noGrp="1"/>
          </p:cNvSpPr>
          <p:nvPr>
            <p:ph type="sldNum" sz="quarter" idx="4"/>
          </p:nvPr>
        </p:nvSpPr>
        <p:spPr/>
        <p:txBody>
          <a:bodyPr/>
          <a:lstStyle/>
          <a:p>
            <a:fld id="{451AA64C-E0B0-46F1-8CD3-03730F1A5CF9}" type="slidenum">
              <a:rPr lang="de-DE" smtClean="0"/>
              <a:pPr/>
              <a:t>32</a:t>
            </a:fld>
            <a:endParaRPr lang="de-DE" dirty="0"/>
          </a:p>
        </p:txBody>
      </p:sp>
    </p:spTree>
    <p:extLst>
      <p:ext uri="{BB962C8B-B14F-4D97-AF65-F5344CB8AC3E}">
        <p14:creationId xmlns:p14="http://schemas.microsoft.com/office/powerpoint/2010/main" val="1084086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Europäische Union</a:t>
            </a:r>
          </a:p>
        </p:txBody>
      </p:sp>
      <p:sp>
        <p:nvSpPr>
          <p:cNvPr id="3" name="Textplatzhalter 2"/>
          <p:cNvSpPr>
            <a:spLocks noGrp="1"/>
          </p:cNvSpPr>
          <p:nvPr>
            <p:ph type="body" sz="quarter" idx="10"/>
          </p:nvPr>
        </p:nvSpPr>
        <p:spPr/>
        <p:txBody>
          <a:bodyPr/>
          <a:lstStyle/>
          <a:p>
            <a:r>
              <a:rPr lang="de-DE" dirty="0"/>
              <a:t>Abkürzungen ausgewählter EU-Funds </a:t>
            </a:r>
            <a:r>
              <a:rPr lang="de-DE" b="0" dirty="0"/>
              <a:t>(Deutsch – Englisch)</a:t>
            </a:r>
            <a:endParaRPr lang="de-DE" sz="2000" b="0" i="1" dirty="0">
              <a:solidFill>
                <a:schemeClr val="bg1">
                  <a:lumMod val="50000"/>
                </a:schemeClr>
              </a:solidFill>
            </a:endParaRPr>
          </a:p>
        </p:txBody>
      </p:sp>
      <p:sp>
        <p:nvSpPr>
          <p:cNvPr id="5" name="Datumsplatzhalter 4">
            <a:extLst>
              <a:ext uri="{FF2B5EF4-FFF2-40B4-BE49-F238E27FC236}">
                <a16:creationId xmlns:a16="http://schemas.microsoft.com/office/drawing/2014/main" id="{6B7899D7-5B91-A0D7-C579-C10D96C730D9}"/>
              </a:ext>
            </a:extLst>
          </p:cNvPr>
          <p:cNvSpPr>
            <a:spLocks noGrp="1"/>
          </p:cNvSpPr>
          <p:nvPr>
            <p:ph type="dt" sz="half" idx="2"/>
          </p:nvPr>
        </p:nvSpPr>
        <p:spPr/>
        <p:txBody>
          <a:bodyPr/>
          <a:lstStyle/>
          <a:p>
            <a:r>
              <a:rPr lang="de-DE"/>
              <a:t>15.03.2023</a:t>
            </a:r>
            <a:endParaRPr lang="de-DE" dirty="0"/>
          </a:p>
        </p:txBody>
      </p:sp>
      <p:sp>
        <p:nvSpPr>
          <p:cNvPr id="6" name="Fußzeilenplatzhalter 5">
            <a:extLst>
              <a:ext uri="{FF2B5EF4-FFF2-40B4-BE49-F238E27FC236}">
                <a16:creationId xmlns:a16="http://schemas.microsoft.com/office/drawing/2014/main" id="{D468644D-E61B-9F6C-6449-442BBC445283}"/>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7" name="Foliennummernplatzhalter 6">
            <a:extLst>
              <a:ext uri="{FF2B5EF4-FFF2-40B4-BE49-F238E27FC236}">
                <a16:creationId xmlns:a16="http://schemas.microsoft.com/office/drawing/2014/main" id="{3AC00824-908B-C299-FAE5-C88E5E6F365F}"/>
              </a:ext>
            </a:extLst>
          </p:cNvPr>
          <p:cNvSpPr>
            <a:spLocks noGrp="1"/>
          </p:cNvSpPr>
          <p:nvPr>
            <p:ph type="sldNum" sz="quarter" idx="4"/>
          </p:nvPr>
        </p:nvSpPr>
        <p:spPr/>
        <p:txBody>
          <a:bodyPr/>
          <a:lstStyle/>
          <a:p>
            <a:fld id="{451AA64C-E0B0-46F1-8CD3-03730F1A5CF9}" type="slidenum">
              <a:rPr lang="de-DE" smtClean="0"/>
              <a:pPr/>
              <a:t>33</a:t>
            </a:fld>
            <a:endParaRPr lang="de-DE" dirty="0"/>
          </a:p>
        </p:txBody>
      </p:sp>
      <p:graphicFrame>
        <p:nvGraphicFramePr>
          <p:cNvPr id="8" name="Tabelle 7">
            <a:extLst>
              <a:ext uri="{FF2B5EF4-FFF2-40B4-BE49-F238E27FC236}">
                <a16:creationId xmlns:a16="http://schemas.microsoft.com/office/drawing/2014/main" id="{395B988C-79D6-B9BD-308E-0D1B8817E47B}"/>
              </a:ext>
            </a:extLst>
          </p:cNvPr>
          <p:cNvGraphicFramePr>
            <a:graphicFrameLocks noGrp="1"/>
          </p:cNvGraphicFramePr>
          <p:nvPr>
            <p:extLst>
              <p:ext uri="{D42A27DB-BD31-4B8C-83A1-F6EECF244321}">
                <p14:modId xmlns:p14="http://schemas.microsoft.com/office/powerpoint/2010/main" val="2279529776"/>
              </p:ext>
            </p:extLst>
          </p:nvPr>
        </p:nvGraphicFramePr>
        <p:xfrm>
          <a:off x="467542" y="1635648"/>
          <a:ext cx="8424937" cy="2773680"/>
        </p:xfrm>
        <a:graphic>
          <a:graphicData uri="http://schemas.openxmlformats.org/drawingml/2006/table">
            <a:tbl>
              <a:tblPr bandRow="1">
                <a:effectLst/>
                <a:tableStyleId>{5C22544A-7EE6-4342-B048-85BDC9FD1C3A}</a:tableStyleId>
              </a:tblPr>
              <a:tblGrid>
                <a:gridCol w="792090">
                  <a:extLst>
                    <a:ext uri="{9D8B030D-6E8A-4147-A177-3AD203B41FA5}">
                      <a16:colId xmlns:a16="http://schemas.microsoft.com/office/drawing/2014/main" val="20000"/>
                    </a:ext>
                  </a:extLst>
                </a:gridCol>
                <a:gridCol w="3649338">
                  <a:extLst>
                    <a:ext uri="{9D8B030D-6E8A-4147-A177-3AD203B41FA5}">
                      <a16:colId xmlns:a16="http://schemas.microsoft.com/office/drawing/2014/main" val="20001"/>
                    </a:ext>
                  </a:extLst>
                </a:gridCol>
                <a:gridCol w="3983509">
                  <a:extLst>
                    <a:ext uri="{9D8B030D-6E8A-4147-A177-3AD203B41FA5}">
                      <a16:colId xmlns:a16="http://schemas.microsoft.com/office/drawing/2014/main" val="20002"/>
                    </a:ext>
                  </a:extLst>
                </a:gridCol>
              </a:tblGrid>
              <a:tr h="1819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dirty="0">
                          <a:solidFill>
                            <a:schemeClr val="accent6">
                              <a:lumMod val="90000"/>
                              <a:lumOff val="10000"/>
                            </a:schemeClr>
                          </a:solidFill>
                          <a:latin typeface="Calibri" panose="020F0502020204030204" pitchFamily="34" charset="0"/>
                          <a:cs typeface="Calibri" panose="020F0502020204030204" pitchFamily="34" charset="0"/>
                        </a:rPr>
                        <a:t>EFRE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kern="1200" noProof="0" dirty="0">
                          <a:solidFill>
                            <a:schemeClr val="tx1"/>
                          </a:solidFill>
                          <a:latin typeface="Calibri" panose="020F0502020204030204" pitchFamily="34" charset="0"/>
                          <a:ea typeface="+mn-ea"/>
                          <a:cs typeface="Calibri" panose="020F0502020204030204" pitchFamily="34" charset="0"/>
                        </a:rPr>
                        <a:t>Europäischer Fonds für regionale Entwicklung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kern="1200" noProof="0" dirty="0">
                          <a:solidFill>
                            <a:schemeClr val="tx1"/>
                          </a:solidFill>
                          <a:latin typeface="Calibri" panose="020F0502020204030204" pitchFamily="34" charset="0"/>
                          <a:ea typeface="+mn-ea"/>
                          <a:cs typeface="Calibri" panose="020F0502020204030204" pitchFamily="34" charset="0"/>
                        </a:rPr>
                        <a:t>European Regional Development Fund (ERDF)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75971505"/>
                  </a:ext>
                </a:extLst>
              </a:tr>
              <a:tr h="309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dirty="0">
                          <a:solidFill>
                            <a:schemeClr val="accent6">
                              <a:lumMod val="90000"/>
                              <a:lumOff val="10000"/>
                            </a:schemeClr>
                          </a:solidFill>
                          <a:latin typeface="Calibri" panose="020F0502020204030204" pitchFamily="34" charset="0"/>
                          <a:cs typeface="Calibri" panose="020F0502020204030204" pitchFamily="34" charset="0"/>
                        </a:rPr>
                        <a:t>EGFL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kern="1200" noProof="0">
                          <a:solidFill>
                            <a:schemeClr val="tx1"/>
                          </a:solidFill>
                          <a:latin typeface="Calibri" panose="020F0502020204030204" pitchFamily="34" charset="0"/>
                          <a:ea typeface="+mn-ea"/>
                          <a:cs typeface="Calibri" panose="020F0502020204030204" pitchFamily="34" charset="0"/>
                        </a:rPr>
                        <a:t>Europäischer Garantiefonds für die Landwirtschaft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kern="1200" noProof="0" dirty="0">
                          <a:solidFill>
                            <a:schemeClr val="tx1"/>
                          </a:solidFill>
                          <a:latin typeface="Calibri" panose="020F0502020204030204" pitchFamily="34" charset="0"/>
                          <a:ea typeface="+mn-ea"/>
                          <a:cs typeface="Calibri" panose="020F0502020204030204" pitchFamily="34" charset="0"/>
                        </a:rPr>
                        <a:t>European Agricultural Guarantee Fund (EAGF)</a:t>
                      </a:r>
                      <a:endParaRPr lang="en-GB" sz="1400" b="0" i="1" kern="1200" noProof="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09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dirty="0">
                          <a:solidFill>
                            <a:schemeClr val="accent6">
                              <a:lumMod val="90000"/>
                              <a:lumOff val="10000"/>
                            </a:schemeClr>
                          </a:solidFill>
                          <a:latin typeface="Calibri" panose="020F0502020204030204" pitchFamily="34" charset="0"/>
                          <a:cs typeface="Calibri" panose="020F0502020204030204" pitchFamily="34" charset="0"/>
                        </a:rPr>
                        <a:t>ELER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noProof="0" dirty="0">
                          <a:solidFill>
                            <a:schemeClr val="tx1"/>
                          </a:solidFill>
                          <a:latin typeface="Calibri" panose="020F0502020204030204" pitchFamily="34" charset="0"/>
                          <a:cs typeface="Calibri" panose="020F0502020204030204" pitchFamily="34" charset="0"/>
                        </a:rPr>
                        <a:t>Europäischer Landwirtschaftsfonds für die Entwicklung des ländlichen Raums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noProof="0" dirty="0">
                          <a:solidFill>
                            <a:schemeClr val="tx1"/>
                          </a:solidFill>
                          <a:latin typeface="Calibri" panose="020F0502020204030204" pitchFamily="34" charset="0"/>
                          <a:cs typeface="Calibri" panose="020F0502020204030204" pitchFamily="34" charset="0"/>
                        </a:rPr>
                        <a:t>European Agricultural Fund for Rural Development (EAFRD)</a:t>
                      </a:r>
                      <a:endParaRPr lang="en-GB" sz="1400" b="0" i="1" noProof="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09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dirty="0">
                          <a:solidFill>
                            <a:schemeClr val="accent6">
                              <a:lumMod val="90000"/>
                              <a:lumOff val="10000"/>
                            </a:schemeClr>
                          </a:solidFill>
                          <a:latin typeface="Calibri" panose="020F0502020204030204" pitchFamily="34" charset="0"/>
                          <a:cs typeface="Calibri" panose="020F0502020204030204" pitchFamily="34" charset="0"/>
                        </a:rPr>
                        <a:t>EMFAF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noProof="0" dirty="0">
                          <a:solidFill>
                            <a:schemeClr val="tx1"/>
                          </a:solidFill>
                          <a:latin typeface="Calibri" panose="020F0502020204030204" pitchFamily="34" charset="0"/>
                          <a:cs typeface="Calibri" panose="020F0502020204030204" pitchFamily="34" charset="0"/>
                        </a:rPr>
                        <a:t>Europäische Meeres-, Fischerei- und Aquakulturfonds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noProof="0" dirty="0">
                          <a:solidFill>
                            <a:schemeClr val="tx1"/>
                          </a:solidFill>
                          <a:latin typeface="Calibri" panose="020F0502020204030204" pitchFamily="34" charset="0"/>
                          <a:cs typeface="Calibri" panose="020F0502020204030204" pitchFamily="34" charset="0"/>
                        </a:rPr>
                        <a:t>European Maritime, Fisheries  and Aquaculture Fund (EMFAF)</a:t>
                      </a:r>
                      <a:endParaRPr lang="en-GB" sz="1400" b="0" i="1" noProof="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81998">
                <a:tc>
                  <a:txBody>
                    <a:bodyPr/>
                    <a:lstStyle/>
                    <a:p>
                      <a:pPr algn="l"/>
                      <a:r>
                        <a:rPr lang="de-DE" sz="1400" b="0" i="0" dirty="0">
                          <a:solidFill>
                            <a:schemeClr val="accent6">
                              <a:lumMod val="90000"/>
                              <a:lumOff val="10000"/>
                            </a:schemeClr>
                          </a:solidFill>
                          <a:latin typeface="Calibri" panose="020F0502020204030204" pitchFamily="34" charset="0"/>
                          <a:cs typeface="Calibri" panose="020F0502020204030204" pitchFamily="34" charset="0"/>
                        </a:rPr>
                        <a:t>ESF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de-DE" sz="1400" b="0" i="0" noProof="0">
                          <a:solidFill>
                            <a:schemeClr val="tx1"/>
                          </a:solidFill>
                          <a:latin typeface="Calibri" panose="020F0502020204030204" pitchFamily="34" charset="0"/>
                          <a:cs typeface="Calibri" panose="020F0502020204030204" pitchFamily="34" charset="0"/>
                        </a:rPr>
                        <a:t>Europäischer Sozialfonds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en-GB" sz="1400" b="0" i="1" noProof="0" dirty="0">
                          <a:solidFill>
                            <a:schemeClr val="tx1"/>
                          </a:solidFill>
                          <a:latin typeface="Calibri" panose="020F0502020204030204" pitchFamily="34" charset="0"/>
                          <a:cs typeface="Calibri" panose="020F0502020204030204" pitchFamily="34" charset="0"/>
                        </a:rPr>
                        <a:t>European Social Fund (ESF)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88629385"/>
                  </a:ext>
                </a:extLst>
              </a:tr>
              <a:tr h="181998">
                <a:tc>
                  <a:txBody>
                    <a:bodyPr/>
                    <a:lstStyle/>
                    <a:p>
                      <a:pPr algn="l"/>
                      <a:r>
                        <a:rPr lang="de-DE" sz="1400" b="0" i="0" dirty="0">
                          <a:solidFill>
                            <a:schemeClr val="accent6">
                              <a:lumMod val="90000"/>
                              <a:lumOff val="10000"/>
                            </a:schemeClr>
                          </a:solidFill>
                          <a:latin typeface="Calibri" panose="020F0502020204030204" pitchFamily="34" charset="0"/>
                          <a:cs typeface="Calibri" panose="020F0502020204030204" pitchFamily="34" charset="0"/>
                        </a:rPr>
                        <a:t>JTF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de-DE" sz="1400" b="0" i="0" noProof="0">
                          <a:solidFill>
                            <a:schemeClr val="tx1"/>
                          </a:solidFill>
                          <a:latin typeface="Calibri" panose="020F0502020204030204" pitchFamily="34" charset="0"/>
                          <a:cs typeface="Calibri" panose="020F0502020204030204" pitchFamily="34" charset="0"/>
                        </a:rPr>
                        <a:t>Fonds für einen gerechten Übergang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en-GB" sz="1400" b="0" i="1" noProof="0" dirty="0">
                          <a:solidFill>
                            <a:schemeClr val="tx1"/>
                          </a:solidFill>
                          <a:latin typeface="Calibri" panose="020F0502020204030204" pitchFamily="34" charset="0"/>
                          <a:cs typeface="Calibri" panose="020F0502020204030204" pitchFamily="34" charset="0"/>
                        </a:rPr>
                        <a:t>Just Transition Fund (JTF)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819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dirty="0">
                          <a:solidFill>
                            <a:schemeClr val="accent6">
                              <a:lumMod val="90000"/>
                              <a:lumOff val="10000"/>
                            </a:schemeClr>
                          </a:solidFill>
                          <a:latin typeface="Calibri" panose="020F0502020204030204" pitchFamily="34" charset="0"/>
                          <a:cs typeface="Calibri" panose="020F0502020204030204" pitchFamily="34" charset="0"/>
                        </a:rPr>
                        <a:t>KF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noProof="0" dirty="0">
                          <a:solidFill>
                            <a:schemeClr val="tx1"/>
                          </a:solidFill>
                          <a:latin typeface="Calibri" panose="020F0502020204030204" pitchFamily="34" charset="0"/>
                          <a:cs typeface="Calibri" panose="020F0502020204030204" pitchFamily="34" charset="0"/>
                        </a:rPr>
                        <a:t>Kohäsionsfonds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noProof="0" dirty="0">
                          <a:solidFill>
                            <a:schemeClr val="tx1"/>
                          </a:solidFill>
                          <a:latin typeface="Calibri" panose="020F0502020204030204" pitchFamily="34" charset="0"/>
                          <a:cs typeface="Calibri" panose="020F0502020204030204" pitchFamily="34" charset="0"/>
                        </a:rPr>
                        <a:t>Cohesion Fund (CF)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385849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Europäische Union</a:t>
            </a:r>
          </a:p>
        </p:txBody>
      </p:sp>
      <p:sp>
        <p:nvSpPr>
          <p:cNvPr id="3" name="Textplatzhalter 2"/>
          <p:cNvSpPr>
            <a:spLocks noGrp="1"/>
          </p:cNvSpPr>
          <p:nvPr>
            <p:ph type="body" sz="quarter" idx="10"/>
          </p:nvPr>
        </p:nvSpPr>
        <p:spPr/>
        <p:txBody>
          <a:bodyPr/>
          <a:lstStyle/>
          <a:p>
            <a:r>
              <a:rPr lang="de-DE" dirty="0"/>
              <a:t>Abkürzungen </a:t>
            </a:r>
            <a:r>
              <a:rPr lang="de-DE" b="0" dirty="0"/>
              <a:t>(Deutsch – Englisch)</a:t>
            </a:r>
            <a:endParaRPr lang="de-DE" sz="2000" b="0" i="1" dirty="0">
              <a:solidFill>
                <a:schemeClr val="bg1">
                  <a:lumMod val="50000"/>
                </a:schemeClr>
              </a:solidFill>
            </a:endParaRPr>
          </a:p>
        </p:txBody>
      </p:sp>
      <p:sp>
        <p:nvSpPr>
          <p:cNvPr id="5" name="Datumsplatzhalter 4">
            <a:extLst>
              <a:ext uri="{FF2B5EF4-FFF2-40B4-BE49-F238E27FC236}">
                <a16:creationId xmlns:a16="http://schemas.microsoft.com/office/drawing/2014/main" id="{6B7899D7-5B91-A0D7-C579-C10D96C730D9}"/>
              </a:ext>
            </a:extLst>
          </p:cNvPr>
          <p:cNvSpPr>
            <a:spLocks noGrp="1"/>
          </p:cNvSpPr>
          <p:nvPr>
            <p:ph type="dt" sz="half" idx="2"/>
          </p:nvPr>
        </p:nvSpPr>
        <p:spPr/>
        <p:txBody>
          <a:bodyPr/>
          <a:lstStyle/>
          <a:p>
            <a:r>
              <a:rPr lang="de-DE"/>
              <a:t>15.03.2023</a:t>
            </a:r>
            <a:endParaRPr lang="de-DE" dirty="0"/>
          </a:p>
        </p:txBody>
      </p:sp>
      <p:sp>
        <p:nvSpPr>
          <p:cNvPr id="6" name="Fußzeilenplatzhalter 5">
            <a:extLst>
              <a:ext uri="{FF2B5EF4-FFF2-40B4-BE49-F238E27FC236}">
                <a16:creationId xmlns:a16="http://schemas.microsoft.com/office/drawing/2014/main" id="{D468644D-E61B-9F6C-6449-442BBC445283}"/>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7" name="Foliennummernplatzhalter 6">
            <a:extLst>
              <a:ext uri="{FF2B5EF4-FFF2-40B4-BE49-F238E27FC236}">
                <a16:creationId xmlns:a16="http://schemas.microsoft.com/office/drawing/2014/main" id="{3AC00824-908B-C299-FAE5-C88E5E6F365F}"/>
              </a:ext>
            </a:extLst>
          </p:cNvPr>
          <p:cNvSpPr>
            <a:spLocks noGrp="1"/>
          </p:cNvSpPr>
          <p:nvPr>
            <p:ph type="sldNum" sz="quarter" idx="4"/>
          </p:nvPr>
        </p:nvSpPr>
        <p:spPr/>
        <p:txBody>
          <a:bodyPr/>
          <a:lstStyle/>
          <a:p>
            <a:fld id="{451AA64C-E0B0-46F1-8CD3-03730F1A5CF9}" type="slidenum">
              <a:rPr lang="de-DE" smtClean="0"/>
              <a:pPr/>
              <a:t>34</a:t>
            </a:fld>
            <a:endParaRPr lang="de-DE" dirty="0"/>
          </a:p>
        </p:txBody>
      </p:sp>
      <p:graphicFrame>
        <p:nvGraphicFramePr>
          <p:cNvPr id="8" name="Tabelle 7">
            <a:extLst>
              <a:ext uri="{FF2B5EF4-FFF2-40B4-BE49-F238E27FC236}">
                <a16:creationId xmlns:a16="http://schemas.microsoft.com/office/drawing/2014/main" id="{395B988C-79D6-B9BD-308E-0D1B8817E47B}"/>
              </a:ext>
            </a:extLst>
          </p:cNvPr>
          <p:cNvGraphicFramePr>
            <a:graphicFrameLocks noGrp="1"/>
          </p:cNvGraphicFramePr>
          <p:nvPr>
            <p:extLst>
              <p:ext uri="{D42A27DB-BD31-4B8C-83A1-F6EECF244321}">
                <p14:modId xmlns:p14="http://schemas.microsoft.com/office/powerpoint/2010/main" val="317191888"/>
              </p:ext>
            </p:extLst>
          </p:nvPr>
        </p:nvGraphicFramePr>
        <p:xfrm>
          <a:off x="467542" y="1635648"/>
          <a:ext cx="8424937" cy="2878911"/>
        </p:xfrm>
        <a:graphic>
          <a:graphicData uri="http://schemas.openxmlformats.org/drawingml/2006/table">
            <a:tbl>
              <a:tblPr bandRow="1">
                <a:effectLst/>
                <a:tableStyleId>{5C22544A-7EE6-4342-B048-85BDC9FD1C3A}</a:tableStyleId>
              </a:tblPr>
              <a:tblGrid>
                <a:gridCol w="792090">
                  <a:extLst>
                    <a:ext uri="{9D8B030D-6E8A-4147-A177-3AD203B41FA5}">
                      <a16:colId xmlns:a16="http://schemas.microsoft.com/office/drawing/2014/main" val="20000"/>
                    </a:ext>
                  </a:extLst>
                </a:gridCol>
                <a:gridCol w="3649338">
                  <a:extLst>
                    <a:ext uri="{9D8B030D-6E8A-4147-A177-3AD203B41FA5}">
                      <a16:colId xmlns:a16="http://schemas.microsoft.com/office/drawing/2014/main" val="20001"/>
                    </a:ext>
                  </a:extLst>
                </a:gridCol>
                <a:gridCol w="3983509">
                  <a:extLst>
                    <a:ext uri="{9D8B030D-6E8A-4147-A177-3AD203B41FA5}">
                      <a16:colId xmlns:a16="http://schemas.microsoft.com/office/drawing/2014/main" val="20002"/>
                    </a:ext>
                  </a:extLst>
                </a:gridCol>
              </a:tblGrid>
              <a:tr h="1819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dirty="0">
                          <a:solidFill>
                            <a:schemeClr val="accent6">
                              <a:lumMod val="90000"/>
                              <a:lumOff val="10000"/>
                            </a:schemeClr>
                          </a:solidFill>
                          <a:latin typeface="Calibri" panose="020F0502020204030204" pitchFamily="34" charset="0"/>
                          <a:cs typeface="Calibri" panose="020F0502020204030204" pitchFamily="34" charset="0"/>
                        </a:rPr>
                        <a:t>ARF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kern="1200" noProof="0" dirty="0">
                          <a:solidFill>
                            <a:schemeClr val="tx1"/>
                          </a:solidFill>
                          <a:latin typeface="Calibri" panose="020F0502020204030204" pitchFamily="34" charset="0"/>
                          <a:ea typeface="+mn-ea"/>
                          <a:cs typeface="Calibri" panose="020F0502020204030204" pitchFamily="34" charset="0"/>
                        </a:rPr>
                        <a:t>Aufbau- und Resilienzfazilität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kern="1200" noProof="0" dirty="0">
                          <a:solidFill>
                            <a:schemeClr val="tx1"/>
                          </a:solidFill>
                          <a:latin typeface="Calibri" panose="020F0502020204030204" pitchFamily="34" charset="0"/>
                          <a:ea typeface="+mn-ea"/>
                          <a:cs typeface="Calibri" panose="020F0502020204030204" pitchFamily="34" charset="0"/>
                        </a:rPr>
                        <a:t>Recovery and Resilience Facility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75971505"/>
                  </a:ext>
                </a:extLst>
              </a:tr>
              <a:tr h="309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dirty="0">
                          <a:solidFill>
                            <a:schemeClr val="accent6">
                              <a:lumMod val="90000"/>
                              <a:lumOff val="10000"/>
                            </a:schemeClr>
                          </a:solidFill>
                          <a:latin typeface="Calibri" panose="020F0502020204030204" pitchFamily="34" charset="0"/>
                          <a:cs typeface="Calibri" panose="020F0502020204030204" pitchFamily="34" charset="0"/>
                        </a:rPr>
                        <a:t>HEU</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kern="1200" noProof="0" dirty="0">
                          <a:solidFill>
                            <a:schemeClr val="tx1"/>
                          </a:solidFill>
                          <a:latin typeface="Calibri" panose="020F0502020204030204" pitchFamily="34" charset="0"/>
                          <a:ea typeface="+mn-ea"/>
                          <a:cs typeface="Calibri" panose="020F0502020204030204" pitchFamily="34" charset="0"/>
                        </a:rPr>
                        <a:t>Horizont Europa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kern="1200" noProof="0" dirty="0">
                          <a:solidFill>
                            <a:schemeClr val="tx1"/>
                          </a:solidFill>
                          <a:latin typeface="Calibri" panose="020F0502020204030204" pitchFamily="34" charset="0"/>
                          <a:ea typeface="+mn-ea"/>
                          <a:cs typeface="Calibri" panose="020F0502020204030204" pitchFamily="34" charset="0"/>
                        </a:rPr>
                        <a:t>Horizon Europe (HEU)</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3765446"/>
                  </a:ext>
                </a:extLst>
              </a:tr>
              <a:tr h="309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dirty="0">
                          <a:solidFill>
                            <a:schemeClr val="accent6">
                              <a:lumMod val="90000"/>
                              <a:lumOff val="10000"/>
                            </a:schemeClr>
                          </a:solidFill>
                          <a:latin typeface="Calibri" panose="020F0502020204030204" pitchFamily="34" charset="0"/>
                          <a:cs typeface="Calibri" panose="020F0502020204030204" pitchFamily="34" charset="0"/>
                        </a:rPr>
                        <a:t>MFR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kern="1200" noProof="0" dirty="0">
                          <a:solidFill>
                            <a:schemeClr val="tx1"/>
                          </a:solidFill>
                          <a:latin typeface="Calibri" panose="020F0502020204030204" pitchFamily="34" charset="0"/>
                          <a:ea typeface="+mn-ea"/>
                          <a:cs typeface="Calibri" panose="020F0502020204030204" pitchFamily="34" charset="0"/>
                        </a:rPr>
                        <a:t>Mehrjähriger Finanzrahmen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kern="1200" noProof="0" dirty="0">
                          <a:solidFill>
                            <a:schemeClr val="tx1"/>
                          </a:solidFill>
                          <a:latin typeface="Calibri" panose="020F0502020204030204" pitchFamily="34" charset="0"/>
                          <a:ea typeface="+mn-ea"/>
                          <a:cs typeface="Calibri" panose="020F0502020204030204" pitchFamily="34" charset="0"/>
                        </a:rPr>
                        <a:t>Multiannual Financial Framework (MFF)</a:t>
                      </a:r>
                      <a:endParaRPr lang="en-GB" sz="1400" b="0" i="1" kern="1200" noProof="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09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0" i="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noProof="0" dirty="0">
                          <a:solidFill>
                            <a:schemeClr val="tx1"/>
                          </a:solidFill>
                          <a:latin typeface="Calibri" panose="020F0502020204030204" pitchFamily="34" charset="0"/>
                          <a:cs typeface="Calibri" panose="020F0502020204030204" pitchFamily="34" charset="0"/>
                        </a:rPr>
                        <a:t>Verordnung (EU, Euratom) 2020/2093 des Rates zur Festlegung des mehrjährigen Finanz-rahmens für die Jahre 2021 bis 2027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noProof="0" dirty="0">
                          <a:solidFill>
                            <a:schemeClr val="tx1"/>
                          </a:solidFill>
                          <a:latin typeface="Calibri" panose="020F0502020204030204" pitchFamily="34" charset="0"/>
                          <a:cs typeface="Calibri" panose="020F0502020204030204" pitchFamily="34" charset="0"/>
                        </a:rPr>
                        <a:t>Multiannual Financial Framework Regulation (MFFR)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09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dirty="0">
                          <a:solidFill>
                            <a:schemeClr val="accent6">
                              <a:lumMod val="90000"/>
                              <a:lumOff val="10000"/>
                            </a:schemeClr>
                          </a:solidFill>
                          <a:latin typeface="Calibri" panose="020F0502020204030204" pitchFamily="34" charset="0"/>
                          <a:cs typeface="Calibri" panose="020F0502020204030204" pitchFamily="34" charset="0"/>
                        </a:rPr>
                        <a:t>NGEU</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noProof="0" dirty="0">
                          <a:solidFill>
                            <a:schemeClr val="tx1"/>
                          </a:solidFill>
                          <a:latin typeface="Calibri" panose="020F0502020204030204" pitchFamily="34" charset="0"/>
                          <a:cs typeface="Calibri" panose="020F0502020204030204" pitchFamily="34" charset="0"/>
                        </a:rPr>
                        <a:t>NextGenerationEU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noProof="0" dirty="0">
                          <a:solidFill>
                            <a:schemeClr val="tx1"/>
                          </a:solidFill>
                          <a:latin typeface="Calibri" panose="020F0502020204030204" pitchFamily="34" charset="0"/>
                          <a:cs typeface="Calibri" panose="020F0502020204030204" pitchFamily="34" charset="0"/>
                        </a:rPr>
                        <a:t>NextGenerationEU (NGEU)</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81998">
                <a:tc>
                  <a:txBody>
                    <a:bodyPr/>
                    <a:lstStyle/>
                    <a:p>
                      <a:pPr algn="l"/>
                      <a:r>
                        <a:rPr lang="de-DE" sz="1400" b="0" i="0" dirty="0" err="1">
                          <a:solidFill>
                            <a:schemeClr val="accent6">
                              <a:lumMod val="90000"/>
                              <a:lumOff val="10000"/>
                            </a:schemeClr>
                          </a:solidFill>
                          <a:latin typeface="Calibri" panose="020F0502020204030204" pitchFamily="34" charset="0"/>
                          <a:cs typeface="Calibri" panose="020F0502020204030204" pitchFamily="34" charset="0"/>
                        </a:rPr>
                        <a:t>rescEU</a:t>
                      </a:r>
                      <a:endParaRPr lang="de-DE" sz="1400" b="0" i="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de-DE" sz="1400" b="0" i="0" noProof="0" dirty="0">
                          <a:solidFill>
                            <a:schemeClr val="tx1"/>
                          </a:solidFill>
                          <a:latin typeface="Calibri" panose="020F0502020204030204" pitchFamily="34" charset="0"/>
                          <a:cs typeface="Calibri" panose="020F0502020204030204" pitchFamily="34" charset="0"/>
                        </a:rPr>
                        <a:t>Katastrophenschutzverfahren der Union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en-GB" sz="1400" b="0" i="1" noProof="0" dirty="0">
                          <a:solidFill>
                            <a:schemeClr val="tx1"/>
                          </a:solidFill>
                          <a:latin typeface="Calibri" panose="020F0502020204030204" pitchFamily="34" charset="0"/>
                          <a:cs typeface="Calibri" panose="020F0502020204030204" pitchFamily="34" charset="0"/>
                        </a:rPr>
                        <a:t>Union Civil Protection Mechanism (</a:t>
                      </a:r>
                      <a:r>
                        <a:rPr lang="en-GB" sz="1400" b="0" i="1" noProof="0" dirty="0" err="1">
                          <a:solidFill>
                            <a:schemeClr val="tx1"/>
                          </a:solidFill>
                          <a:latin typeface="Calibri" panose="020F0502020204030204" pitchFamily="34" charset="0"/>
                          <a:cs typeface="Calibri" panose="020F0502020204030204" pitchFamily="34" charset="0"/>
                        </a:rPr>
                        <a:t>rescEU</a:t>
                      </a:r>
                      <a:r>
                        <a:rPr lang="en-GB" sz="1400" b="0" i="1" noProof="0" dirty="0">
                          <a:solidFill>
                            <a:schemeClr val="tx1"/>
                          </a:solidFill>
                          <a:latin typeface="Calibri" panose="020F0502020204030204" pitchFamily="34" charset="0"/>
                          <a:cs typeface="Calibri" panose="020F050202020403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88629385"/>
                  </a:ext>
                </a:extLst>
              </a:tr>
              <a:tr h="181998">
                <a:tc>
                  <a:txBody>
                    <a:bodyPr/>
                    <a:lstStyle/>
                    <a:p>
                      <a:pPr algn="l"/>
                      <a:endParaRPr lang="de-DE" sz="1400" b="0" i="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endParaRPr lang="de-DE" sz="1400" b="0" i="0" noProof="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endParaRPr lang="en-GB" sz="1400" b="0" i="1" noProof="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819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0" i="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0" i="0" noProof="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1" noProof="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61498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5E9705-D6CA-8A7A-FFC2-3182FF2ED8C3}"/>
              </a:ext>
            </a:extLst>
          </p:cNvPr>
          <p:cNvSpPr>
            <a:spLocks noGrp="1"/>
          </p:cNvSpPr>
          <p:nvPr>
            <p:ph type="title"/>
          </p:nvPr>
        </p:nvSpPr>
        <p:spPr/>
        <p:txBody>
          <a:bodyPr/>
          <a:lstStyle/>
          <a:p>
            <a:r>
              <a:rPr lang="de-DE" dirty="0"/>
              <a:t>Synergien</a:t>
            </a:r>
          </a:p>
        </p:txBody>
      </p:sp>
      <p:sp>
        <p:nvSpPr>
          <p:cNvPr id="7" name="Textplatzhalter 6">
            <a:extLst>
              <a:ext uri="{FF2B5EF4-FFF2-40B4-BE49-F238E27FC236}">
                <a16:creationId xmlns:a16="http://schemas.microsoft.com/office/drawing/2014/main" id="{2BB0CD9D-9ED2-D806-503E-4B6556C3D01D}"/>
              </a:ext>
            </a:extLst>
          </p:cNvPr>
          <p:cNvSpPr>
            <a:spLocks noGrp="1"/>
          </p:cNvSpPr>
          <p:nvPr>
            <p:ph type="body" sz="quarter" idx="10"/>
          </p:nvPr>
        </p:nvSpPr>
        <p:spPr/>
        <p:txBody>
          <a:bodyPr/>
          <a:lstStyle/>
          <a:p>
            <a:r>
              <a:rPr lang="de-DE" dirty="0"/>
              <a:t>Synergiepotenziale aus EU-Fördermitteln</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35</a:t>
            </a:fld>
            <a:endParaRPr lang="de-DE" dirty="0"/>
          </a:p>
        </p:txBody>
      </p:sp>
      <p:graphicFrame>
        <p:nvGraphicFramePr>
          <p:cNvPr id="2" name="Tabelle 1">
            <a:extLst>
              <a:ext uri="{FF2B5EF4-FFF2-40B4-BE49-F238E27FC236}">
                <a16:creationId xmlns:a16="http://schemas.microsoft.com/office/drawing/2014/main" id="{84E7B4BB-D66B-56A9-95BD-70D5FB324C43}"/>
              </a:ext>
            </a:extLst>
          </p:cNvPr>
          <p:cNvGraphicFramePr>
            <a:graphicFrameLocks noGrp="1"/>
          </p:cNvGraphicFramePr>
          <p:nvPr>
            <p:extLst>
              <p:ext uri="{D42A27DB-BD31-4B8C-83A1-F6EECF244321}">
                <p14:modId xmlns:p14="http://schemas.microsoft.com/office/powerpoint/2010/main" val="2527255855"/>
              </p:ext>
            </p:extLst>
          </p:nvPr>
        </p:nvGraphicFramePr>
        <p:xfrm>
          <a:off x="468313" y="1635646"/>
          <a:ext cx="8208664" cy="3139440"/>
        </p:xfrm>
        <a:graphic>
          <a:graphicData uri="http://schemas.openxmlformats.org/drawingml/2006/table">
            <a:tbl>
              <a:tblPr firstCol="1" bandRow="1">
                <a:tableStyleId>{073A0DAA-6AF3-43AB-8588-CEC1D06C72B9}</a:tableStyleId>
              </a:tblPr>
              <a:tblGrid>
                <a:gridCol w="1800200">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3744168">
                  <a:extLst>
                    <a:ext uri="{9D8B030D-6E8A-4147-A177-3AD203B41FA5}">
                      <a16:colId xmlns:a16="http://schemas.microsoft.com/office/drawing/2014/main" val="20002"/>
                    </a:ext>
                  </a:extLst>
                </a:gridCol>
              </a:tblGrid>
              <a:tr h="304273">
                <a:tc>
                  <a:txBody>
                    <a:bodyPr/>
                    <a:lstStyle/>
                    <a:p>
                      <a:pPr algn="l"/>
                      <a:r>
                        <a:rPr lang="de-DE" sz="1600" b="1" baseline="0" dirty="0">
                          <a:solidFill>
                            <a:srgbClr val="004584"/>
                          </a:solidFill>
                          <a:latin typeface="Calibri" panose="020F0502020204030204" pitchFamily="34" charset="0"/>
                          <a:cs typeface="Calibri" panose="020F0502020204030204" pitchFamily="34" charset="0"/>
                        </a:rPr>
                        <a:t>Synergien</a:t>
                      </a:r>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gridSpan="2">
                  <a:txBody>
                    <a:bodyPr/>
                    <a:lstStyle/>
                    <a:p>
                      <a:pPr algn="l"/>
                      <a:r>
                        <a:rPr lang="de-DE" sz="1600" baseline="0" dirty="0">
                          <a:solidFill>
                            <a:schemeClr val="tx1">
                              <a:lumMod val="75000"/>
                              <a:lumOff val="25000"/>
                            </a:schemeClr>
                          </a:solidFill>
                          <a:latin typeface="Calibri" panose="020F0502020204030204" pitchFamily="34" charset="0"/>
                          <a:cs typeface="Calibri" panose="020F0502020204030204" pitchFamily="34" charset="0"/>
                        </a:rPr>
                        <a:t>sind gefordert und möglich beim Einsatz von EU-Fördermitteln aus</a:t>
                      </a:r>
                    </a:p>
                  </a:txBody>
                  <a:tcPr>
                    <a:lnL w="12700" cmpd="sng">
                      <a:noFill/>
                    </a:lnL>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endParaRPr lang="de-DE"/>
                    </a:p>
                  </a:txBody>
                  <a:tcPr/>
                </a:tc>
                <a:extLst>
                  <a:ext uri="{0D108BD9-81ED-4DB2-BD59-A6C34878D82A}">
                    <a16:rowId xmlns:a16="http://schemas.microsoft.com/office/drawing/2014/main" val="10001"/>
                  </a:ext>
                </a:extLst>
              </a:tr>
              <a:tr h="746853">
                <a:tc>
                  <a:txBody>
                    <a:bodyPr/>
                    <a:lstStyle/>
                    <a:p>
                      <a:pPr algn="l"/>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793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von der EU alleine verwalteten Förderprogrammen</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a:txBody>
                    <a:bodyPr/>
                    <a:lstStyle/>
                    <a:p>
                      <a:pPr marL="1793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von der EU und den Mitgliedstaaten oder Regionen gemeinsam verwalteten Förderprogrammen, in NRW</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968143">
                <a:tc>
                  <a:txBody>
                    <a:bodyPr/>
                    <a:lstStyle/>
                    <a:p>
                      <a:pPr algn="l"/>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357188"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Horizont Europa</a:t>
                      </a:r>
                    </a:p>
                    <a:p>
                      <a:pPr marL="357188"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LIFE</a:t>
                      </a:r>
                    </a:p>
                    <a:p>
                      <a:pPr marL="357188"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Digitales</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 Europa</a:t>
                      </a:r>
                    </a:p>
                    <a:p>
                      <a:pPr marL="357188"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ARF</a:t>
                      </a:r>
                      <a:endParaRPr lang="de-DE" sz="1600" dirty="0">
                        <a:solidFill>
                          <a:schemeClr val="tx1">
                            <a:lumMod val="75000"/>
                            <a:lumOff val="25000"/>
                          </a:schemeClr>
                        </a:solidFill>
                        <a:latin typeface="Calibri" panose="020F0502020204030204" pitchFamily="34" charset="0"/>
                        <a:cs typeface="Calibri" panose="020F0502020204030204" pitchFamily="34" charset="0"/>
                      </a:endParaRP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a:txBody>
                    <a:bodyPr/>
                    <a:lstStyle/>
                    <a:p>
                      <a:pPr marL="357188"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EFRE &amp; JTF</a:t>
                      </a:r>
                    </a:p>
                    <a:p>
                      <a:pPr marL="357188"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ETZ/ Interreg</a:t>
                      </a:r>
                    </a:p>
                    <a:p>
                      <a:pPr marL="357188"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ESF+ &amp; JTF</a:t>
                      </a:r>
                    </a:p>
                    <a:p>
                      <a:pPr marL="357188"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600" dirty="0">
                          <a:solidFill>
                            <a:schemeClr val="tx1">
                              <a:lumMod val="75000"/>
                              <a:lumOff val="25000"/>
                            </a:schemeClr>
                          </a:solidFill>
                          <a:latin typeface="Calibri" panose="020F0502020204030204" pitchFamily="34" charset="0"/>
                          <a:cs typeface="Calibri" panose="020F0502020204030204" pitchFamily="34" charset="0"/>
                        </a:rPr>
                        <a:t>EIP-Agri</a:t>
                      </a: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304273">
                <a:tc>
                  <a:txBody>
                    <a:bodyPr/>
                    <a:lstStyle/>
                    <a:p>
                      <a:pPr algn="l"/>
                      <a:endParaRPr lang="de-DE" sz="1600" b="1" dirty="0">
                        <a:solidFill>
                          <a:srgbClr val="004584"/>
                        </a:solidFill>
                        <a:latin typeface="Calibri" panose="020F0502020204030204" pitchFamily="34" charset="0"/>
                        <a:cs typeface="Calibri" panose="020F0502020204030204" pitchFamily="34" charset="0"/>
                      </a:endParaRP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gridSpan="2">
                  <a:txBody>
                    <a:bodyPr/>
                    <a:lstStyle/>
                    <a:p>
                      <a:pPr marL="179388" indent="-179388" algn="l">
                        <a:buFont typeface="Arial" panose="020B0604020202020204" pitchFamily="34" charset="0"/>
                        <a:buChar char="•"/>
                      </a:pPr>
                      <a:r>
                        <a:rPr lang="de-DE" sz="1600" baseline="0" dirty="0">
                          <a:solidFill>
                            <a:schemeClr val="tx1">
                              <a:lumMod val="75000"/>
                              <a:lumOff val="25000"/>
                            </a:schemeClr>
                          </a:solidFill>
                          <a:latin typeface="Calibri" panose="020F0502020204030204" pitchFamily="34" charset="0"/>
                          <a:cs typeface="Calibri" panose="020F0502020204030204" pitchFamily="34" charset="0"/>
                        </a:rPr>
                        <a:t>EU-Partnerschaften</a:t>
                      </a: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endParaRPr lang="de-DE"/>
                    </a:p>
                  </a:txBody>
                  <a:tcPr/>
                </a:tc>
                <a:extLst>
                  <a:ext uri="{0D108BD9-81ED-4DB2-BD59-A6C34878D82A}">
                    <a16:rowId xmlns:a16="http://schemas.microsoft.com/office/drawing/2014/main" val="10004"/>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a:solidFill>
                            <a:srgbClr val="004584"/>
                          </a:solidFill>
                          <a:latin typeface="Calibri" panose="020F0502020204030204" pitchFamily="34" charset="0"/>
                          <a:cs typeface="Calibri" panose="020F0502020204030204" pitchFamily="34" charset="0"/>
                        </a:rPr>
                        <a:t>Synergieoptionen</a:t>
                      </a:r>
                    </a:p>
                  </a:txBody>
                  <a:tcPr>
                    <a:lnL w="381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gridSpan="2">
                  <a:txBody>
                    <a:bodyPr/>
                    <a:lstStyle/>
                    <a:p>
                      <a:pPr marL="179388" indent="-179388" algn="l">
                        <a:buFont typeface="Arial" panose="020B0604020202020204" pitchFamily="34" charset="0"/>
                        <a:buChar char="•"/>
                      </a:pPr>
                      <a:r>
                        <a:rPr lang="de-DE" sz="1600" dirty="0" err="1">
                          <a:solidFill>
                            <a:schemeClr val="tx1">
                              <a:lumMod val="75000"/>
                              <a:lumOff val="25000"/>
                            </a:schemeClr>
                          </a:solidFill>
                          <a:latin typeface="Calibri" panose="020F0502020204030204" pitchFamily="34" charset="0"/>
                          <a:cs typeface="Calibri" panose="020F0502020204030204" pitchFamily="34" charset="0"/>
                        </a:rPr>
                        <a:t>Upstream</a:t>
                      </a:r>
                      <a:r>
                        <a:rPr lang="de-DE" sz="1600" dirty="0">
                          <a:solidFill>
                            <a:schemeClr val="tx1">
                              <a:lumMod val="75000"/>
                              <a:lumOff val="25000"/>
                            </a:schemeClr>
                          </a:solidFill>
                          <a:latin typeface="Calibri" panose="020F0502020204030204" pitchFamily="34" charset="0"/>
                          <a:cs typeface="Calibri" panose="020F0502020204030204" pitchFamily="34" charset="0"/>
                        </a:rPr>
                        <a:t>-Synergien</a:t>
                      </a:r>
                    </a:p>
                    <a:p>
                      <a:pPr marL="179388" indent="-179388" algn="l">
                        <a:buFont typeface="Arial" panose="020B0604020202020204" pitchFamily="34" charset="0"/>
                        <a:buChar char="•"/>
                      </a:pPr>
                      <a:r>
                        <a:rPr lang="de-DE" sz="1600" dirty="0">
                          <a:solidFill>
                            <a:schemeClr val="tx1">
                              <a:lumMod val="75000"/>
                              <a:lumOff val="25000"/>
                            </a:schemeClr>
                          </a:solidFill>
                          <a:latin typeface="Calibri" panose="020F0502020204030204" pitchFamily="34" charset="0"/>
                          <a:cs typeface="Calibri" panose="020F0502020204030204" pitchFamily="34" charset="0"/>
                        </a:rPr>
                        <a:t>Downstream-</a:t>
                      </a:r>
                      <a:r>
                        <a:rPr lang="de-DE" sz="1600" baseline="0" dirty="0">
                          <a:solidFill>
                            <a:schemeClr val="tx1">
                              <a:lumMod val="75000"/>
                              <a:lumOff val="25000"/>
                            </a:schemeClr>
                          </a:solidFill>
                          <a:latin typeface="Calibri" panose="020F0502020204030204" pitchFamily="34" charset="0"/>
                          <a:cs typeface="Calibri" panose="020F0502020204030204" pitchFamily="34" charset="0"/>
                        </a:rPr>
                        <a:t>Synergien</a:t>
                      </a:r>
                    </a:p>
                  </a:txBody>
                  <a:tcPr>
                    <a:lnL w="12700" cmpd="sng">
                      <a:noFill/>
                    </a:lnL>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endParaRPr lang="de-DE"/>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70112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5B9B5916-DF09-C8D0-7598-F28E49FC9540}"/>
              </a:ext>
            </a:extLst>
          </p:cNvPr>
          <p:cNvSpPr>
            <a:spLocks noGrp="1"/>
          </p:cNvSpPr>
          <p:nvPr>
            <p:ph type="title"/>
          </p:nvPr>
        </p:nvSpPr>
        <p:spPr/>
        <p:txBody>
          <a:bodyPr/>
          <a:lstStyle/>
          <a:p>
            <a:r>
              <a:rPr lang="de-DE" dirty="0"/>
              <a:t>Strategische Beratungen</a:t>
            </a:r>
          </a:p>
        </p:txBody>
      </p:sp>
      <p:sp>
        <p:nvSpPr>
          <p:cNvPr id="11" name="Textplatzhalter 10">
            <a:extLst>
              <a:ext uri="{FF2B5EF4-FFF2-40B4-BE49-F238E27FC236}">
                <a16:creationId xmlns:a16="http://schemas.microsoft.com/office/drawing/2014/main" id="{C7E5C927-D44E-A780-0C88-C1537E95A3F9}"/>
              </a:ext>
            </a:extLst>
          </p:cNvPr>
          <p:cNvSpPr>
            <a:spLocks noGrp="1"/>
          </p:cNvSpPr>
          <p:nvPr>
            <p:ph type="body" sz="quarter" idx="10"/>
          </p:nvPr>
        </p:nvSpPr>
        <p:spPr/>
        <p:txBody>
          <a:bodyPr/>
          <a:lstStyle/>
          <a:p>
            <a:r>
              <a:rPr lang="de-DE" dirty="0"/>
              <a:t>Beratungsansätze</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36</a:t>
            </a:fld>
            <a:endParaRPr lang="de-DE" dirty="0"/>
          </a:p>
        </p:txBody>
      </p:sp>
      <p:sp>
        <p:nvSpPr>
          <p:cNvPr id="12" name="Textplatzhalter 11">
            <a:extLst>
              <a:ext uri="{FF2B5EF4-FFF2-40B4-BE49-F238E27FC236}">
                <a16:creationId xmlns:a16="http://schemas.microsoft.com/office/drawing/2014/main" id="{F91F8E3D-98D3-65AA-0B6E-BFFCEBE07A0B}"/>
              </a:ext>
            </a:extLst>
          </p:cNvPr>
          <p:cNvSpPr>
            <a:spLocks noGrp="1"/>
          </p:cNvSpPr>
          <p:nvPr>
            <p:ph type="body" sz="quarter" idx="11"/>
          </p:nvPr>
        </p:nvSpPr>
        <p:spPr>
          <a:xfrm>
            <a:off x="468313" y="1649934"/>
            <a:ext cx="8334240" cy="2736502"/>
          </a:xfrm>
        </p:spPr>
        <p:txBody>
          <a:bodyPr/>
          <a:lstStyle/>
          <a:p>
            <a:r>
              <a:rPr lang="de-DE" dirty="0"/>
              <a:t>Anforderungen und Erwartungen </a:t>
            </a:r>
          </a:p>
          <a:p>
            <a:pPr lvl="1"/>
            <a:r>
              <a:rPr lang="de-DE" dirty="0"/>
              <a:t>bei Förderberatungen</a:t>
            </a:r>
          </a:p>
          <a:p>
            <a:pPr lvl="1"/>
            <a:r>
              <a:rPr lang="de-DE" dirty="0"/>
              <a:t>bei strategischen Beratungen für Synergien</a:t>
            </a:r>
          </a:p>
          <a:p>
            <a:r>
              <a:rPr lang="de-DE" dirty="0"/>
              <a:t>Beratungsprozess</a:t>
            </a:r>
          </a:p>
          <a:p>
            <a:endParaRPr lang="de-DE" dirty="0"/>
          </a:p>
        </p:txBody>
      </p:sp>
    </p:spTree>
    <p:extLst>
      <p:ext uri="{BB962C8B-B14F-4D97-AF65-F5344CB8AC3E}">
        <p14:creationId xmlns:p14="http://schemas.microsoft.com/office/powerpoint/2010/main" val="2553632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5B9B5916-DF09-C8D0-7598-F28E49FC9540}"/>
              </a:ext>
            </a:extLst>
          </p:cNvPr>
          <p:cNvSpPr>
            <a:spLocks noGrp="1"/>
          </p:cNvSpPr>
          <p:nvPr>
            <p:ph type="title"/>
          </p:nvPr>
        </p:nvSpPr>
        <p:spPr/>
        <p:txBody>
          <a:bodyPr/>
          <a:lstStyle/>
          <a:p>
            <a:r>
              <a:rPr lang="de-DE" dirty="0"/>
              <a:t>Strategische Beratungen</a:t>
            </a:r>
          </a:p>
        </p:txBody>
      </p:sp>
      <p:sp>
        <p:nvSpPr>
          <p:cNvPr id="11" name="Textplatzhalter 10">
            <a:extLst>
              <a:ext uri="{FF2B5EF4-FFF2-40B4-BE49-F238E27FC236}">
                <a16:creationId xmlns:a16="http://schemas.microsoft.com/office/drawing/2014/main" id="{C7E5C927-D44E-A780-0C88-C1537E95A3F9}"/>
              </a:ext>
            </a:extLst>
          </p:cNvPr>
          <p:cNvSpPr>
            <a:spLocks noGrp="1"/>
          </p:cNvSpPr>
          <p:nvPr>
            <p:ph type="body" sz="quarter" idx="10"/>
          </p:nvPr>
        </p:nvSpPr>
        <p:spPr/>
        <p:txBody>
          <a:bodyPr/>
          <a:lstStyle/>
          <a:p>
            <a:r>
              <a:rPr lang="de-DE" dirty="0"/>
              <a:t>Anforderungen/ Erwartungen bei Förderberatungen</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37</a:t>
            </a:fld>
            <a:endParaRPr lang="de-DE" dirty="0"/>
          </a:p>
        </p:txBody>
      </p:sp>
      <p:sp>
        <p:nvSpPr>
          <p:cNvPr id="12" name="Textplatzhalter 11">
            <a:extLst>
              <a:ext uri="{FF2B5EF4-FFF2-40B4-BE49-F238E27FC236}">
                <a16:creationId xmlns:a16="http://schemas.microsoft.com/office/drawing/2014/main" id="{F91F8E3D-98D3-65AA-0B6E-BFFCEBE07A0B}"/>
              </a:ext>
            </a:extLst>
          </p:cNvPr>
          <p:cNvSpPr>
            <a:spLocks noGrp="1"/>
          </p:cNvSpPr>
          <p:nvPr>
            <p:ph type="body" sz="quarter" idx="11"/>
          </p:nvPr>
        </p:nvSpPr>
        <p:spPr>
          <a:xfrm>
            <a:off x="468313" y="1649934"/>
            <a:ext cx="8334240" cy="3154064"/>
          </a:xfrm>
        </p:spPr>
        <p:txBody>
          <a:bodyPr/>
          <a:lstStyle/>
          <a:p>
            <a:r>
              <a:rPr lang="de-DE" sz="1600" dirty="0"/>
              <a:t>Informationen über relevante Förderprogramme/ -möglichkeiten geben</a:t>
            </a:r>
          </a:p>
          <a:p>
            <a:r>
              <a:rPr lang="de-DE" sz="1600" dirty="0"/>
              <a:t>Prüfung der Kongruenz von Idee/ Innovationszielen mit den Zielen </a:t>
            </a:r>
            <a:br>
              <a:rPr lang="de-DE" sz="1600" dirty="0"/>
            </a:br>
            <a:r>
              <a:rPr lang="de-DE" sz="1600" dirty="0"/>
              <a:t>des Fördermittelgebers bzw. des Förderprogramms </a:t>
            </a:r>
          </a:p>
          <a:p>
            <a:pPr lvl="1"/>
            <a:r>
              <a:rPr lang="de-DE" sz="1400" dirty="0"/>
              <a:t>Prognose der Förderfähigkeit aus thematischer Sicht</a:t>
            </a:r>
          </a:p>
          <a:p>
            <a:pPr lvl="1"/>
            <a:r>
              <a:rPr lang="de-DE" sz="1400" dirty="0"/>
              <a:t>Identifizierung möglicher Ausschlussgründe</a:t>
            </a:r>
          </a:p>
          <a:p>
            <a:r>
              <a:rPr lang="de-DE" sz="1600" dirty="0"/>
              <a:t>Wirtschaftliche Anforderungen und finanzielle Konsequenzen aus </a:t>
            </a:r>
            <a:br>
              <a:rPr lang="de-DE" sz="1600" dirty="0"/>
            </a:br>
            <a:r>
              <a:rPr lang="de-DE" sz="1600" dirty="0"/>
              <a:t>Förderprojekten aufzeigen</a:t>
            </a:r>
          </a:p>
          <a:p>
            <a:r>
              <a:rPr lang="de-DE" sz="1600" dirty="0"/>
              <a:t>Hilfestellungen bei der Antragsentwicklung, u.a. bei </a:t>
            </a:r>
          </a:p>
          <a:p>
            <a:pPr lvl="1"/>
            <a:r>
              <a:rPr lang="de-DE" sz="1400" dirty="0"/>
              <a:t>der Definition der Arbeitsschritte und des Lösungsweges</a:t>
            </a:r>
          </a:p>
          <a:p>
            <a:pPr lvl="1"/>
            <a:r>
              <a:rPr lang="de-DE" sz="1400" dirty="0"/>
              <a:t>ggf. der Auswahl und Einbeziehung von Projektpartnern</a:t>
            </a:r>
          </a:p>
          <a:p>
            <a:pPr lvl="1"/>
            <a:r>
              <a:rPr lang="de-DE" sz="1400" dirty="0"/>
              <a:t>der Kalkulation der Projektausgaben ggf. mit Verteilung auf Projektpartner</a:t>
            </a:r>
          </a:p>
          <a:p>
            <a:endParaRPr lang="de-DE" sz="1600" dirty="0"/>
          </a:p>
        </p:txBody>
      </p:sp>
    </p:spTree>
    <p:extLst>
      <p:ext uri="{BB962C8B-B14F-4D97-AF65-F5344CB8AC3E}">
        <p14:creationId xmlns:p14="http://schemas.microsoft.com/office/powerpoint/2010/main" val="16181447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5B9B5916-DF09-C8D0-7598-F28E49FC9540}"/>
              </a:ext>
            </a:extLst>
          </p:cNvPr>
          <p:cNvSpPr>
            <a:spLocks noGrp="1"/>
          </p:cNvSpPr>
          <p:nvPr>
            <p:ph type="title"/>
          </p:nvPr>
        </p:nvSpPr>
        <p:spPr/>
        <p:txBody>
          <a:bodyPr/>
          <a:lstStyle/>
          <a:p>
            <a:r>
              <a:rPr lang="de-DE" dirty="0"/>
              <a:t>Strategische Beratungen</a:t>
            </a:r>
          </a:p>
        </p:txBody>
      </p:sp>
      <p:sp>
        <p:nvSpPr>
          <p:cNvPr id="11" name="Textplatzhalter 10">
            <a:extLst>
              <a:ext uri="{FF2B5EF4-FFF2-40B4-BE49-F238E27FC236}">
                <a16:creationId xmlns:a16="http://schemas.microsoft.com/office/drawing/2014/main" id="{C7E5C927-D44E-A780-0C88-C1537E95A3F9}"/>
              </a:ext>
            </a:extLst>
          </p:cNvPr>
          <p:cNvSpPr>
            <a:spLocks noGrp="1"/>
          </p:cNvSpPr>
          <p:nvPr>
            <p:ph type="body" sz="quarter" idx="10"/>
          </p:nvPr>
        </p:nvSpPr>
        <p:spPr/>
        <p:txBody>
          <a:bodyPr/>
          <a:lstStyle/>
          <a:p>
            <a:r>
              <a:rPr lang="de-DE" dirty="0"/>
              <a:t>Anforderungen/ Erwartungen bei Förderberatungen</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38</a:t>
            </a:fld>
            <a:endParaRPr lang="de-DE" dirty="0"/>
          </a:p>
        </p:txBody>
      </p:sp>
      <p:sp>
        <p:nvSpPr>
          <p:cNvPr id="12" name="Textplatzhalter 11">
            <a:extLst>
              <a:ext uri="{FF2B5EF4-FFF2-40B4-BE49-F238E27FC236}">
                <a16:creationId xmlns:a16="http://schemas.microsoft.com/office/drawing/2014/main" id="{F91F8E3D-98D3-65AA-0B6E-BFFCEBE07A0B}"/>
              </a:ext>
            </a:extLst>
          </p:cNvPr>
          <p:cNvSpPr>
            <a:spLocks noGrp="1"/>
          </p:cNvSpPr>
          <p:nvPr>
            <p:ph type="body" sz="quarter" idx="11"/>
          </p:nvPr>
        </p:nvSpPr>
        <p:spPr>
          <a:xfrm>
            <a:off x="468313" y="1649934"/>
            <a:ext cx="8334240" cy="2736502"/>
          </a:xfrm>
        </p:spPr>
        <p:txBody>
          <a:bodyPr/>
          <a:lstStyle/>
          <a:p>
            <a:r>
              <a:rPr lang="de-DE" sz="1600" dirty="0"/>
              <a:t>Unterstützung bei der Antragstellung</a:t>
            </a:r>
          </a:p>
          <a:p>
            <a:pPr lvl="1"/>
            <a:r>
              <a:rPr lang="de-DE" sz="1400" dirty="0"/>
              <a:t>mit rote Fäden für Argumentationen  und Highlights, Hürden und Fallen</a:t>
            </a:r>
          </a:p>
          <a:p>
            <a:pPr lvl="1"/>
            <a:r>
              <a:rPr lang="de-DE" sz="1400" dirty="0"/>
              <a:t>frist- und formgerechte Antragstellung (Formulare, Texten, Tabellen, Grafiken)</a:t>
            </a:r>
          </a:p>
          <a:p>
            <a:r>
              <a:rPr lang="de-DE" sz="1600" dirty="0"/>
              <a:t>Feedback zu Projektskizzen/ Anträgen geben möglichst aus Evaluator-Sicht</a:t>
            </a:r>
          </a:p>
          <a:p>
            <a:r>
              <a:rPr lang="de-DE" sz="1600" dirty="0"/>
              <a:t>Hilfen bei der richtlinienkonformen Abrechnung der Projektausgaben und der Berichterstattung während und bei Abschluss des Projektes</a:t>
            </a:r>
          </a:p>
          <a:p>
            <a:r>
              <a:rPr lang="de-DE" sz="1600" dirty="0"/>
              <a:t>Anleitung zum begleitenden Projektmanagement und –</a:t>
            </a:r>
            <a:r>
              <a:rPr lang="de-DE" sz="1600" dirty="0" err="1"/>
              <a:t>controlling</a:t>
            </a:r>
            <a:r>
              <a:rPr lang="de-DE" sz="1600" dirty="0"/>
              <a:t> zu</a:t>
            </a:r>
            <a:br>
              <a:rPr lang="de-DE" sz="1600" dirty="0"/>
            </a:br>
            <a:r>
              <a:rPr lang="de-DE" sz="1600" dirty="0"/>
              <a:t>F+I-Themen, Zielerreichung, Projektausgaben</a:t>
            </a:r>
          </a:p>
          <a:p>
            <a:r>
              <a:rPr lang="de-DE" sz="1600" dirty="0"/>
              <a:t>Empfehlungen zur Verwertung der Ergebnisse während und nach Projektlaufzeit durch Vermarktung, Transfer, Lizenzen, Rechte usw.</a:t>
            </a:r>
          </a:p>
        </p:txBody>
      </p:sp>
    </p:spTree>
    <p:extLst>
      <p:ext uri="{BB962C8B-B14F-4D97-AF65-F5344CB8AC3E}">
        <p14:creationId xmlns:p14="http://schemas.microsoft.com/office/powerpoint/2010/main" val="1617900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5B9B5916-DF09-C8D0-7598-F28E49FC9540}"/>
              </a:ext>
            </a:extLst>
          </p:cNvPr>
          <p:cNvSpPr>
            <a:spLocks noGrp="1"/>
          </p:cNvSpPr>
          <p:nvPr>
            <p:ph type="title"/>
          </p:nvPr>
        </p:nvSpPr>
        <p:spPr/>
        <p:txBody>
          <a:bodyPr/>
          <a:lstStyle/>
          <a:p>
            <a:r>
              <a:rPr lang="de-DE" dirty="0"/>
              <a:t>Strategische Beratungen</a:t>
            </a:r>
          </a:p>
        </p:txBody>
      </p:sp>
      <p:sp>
        <p:nvSpPr>
          <p:cNvPr id="11" name="Textplatzhalter 10">
            <a:extLst>
              <a:ext uri="{FF2B5EF4-FFF2-40B4-BE49-F238E27FC236}">
                <a16:creationId xmlns:a16="http://schemas.microsoft.com/office/drawing/2014/main" id="{C7E5C927-D44E-A780-0C88-C1537E95A3F9}"/>
              </a:ext>
            </a:extLst>
          </p:cNvPr>
          <p:cNvSpPr>
            <a:spLocks noGrp="1"/>
          </p:cNvSpPr>
          <p:nvPr>
            <p:ph type="body" sz="quarter" idx="10"/>
          </p:nvPr>
        </p:nvSpPr>
        <p:spPr/>
        <p:txBody>
          <a:bodyPr/>
          <a:lstStyle/>
          <a:p>
            <a:r>
              <a:rPr lang="de-DE" dirty="0"/>
              <a:t>Anforderungen/ Erwartungen bei strategischen Beratungen</a:t>
            </a:r>
          </a:p>
        </p:txBody>
      </p:sp>
      <p:sp>
        <p:nvSpPr>
          <p:cNvPr id="3" name="Datumsplatzhalter 2">
            <a:extLst>
              <a:ext uri="{FF2B5EF4-FFF2-40B4-BE49-F238E27FC236}">
                <a16:creationId xmlns:a16="http://schemas.microsoft.com/office/drawing/2014/main" id="{B7949C7F-42A1-589F-4209-02D33A96F75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45D81D83-6C38-3EC0-6EE8-F65F50170BB8}"/>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5D75B337-B287-CB2C-FE84-1F72788A9738}"/>
              </a:ext>
            </a:extLst>
          </p:cNvPr>
          <p:cNvSpPr>
            <a:spLocks noGrp="1"/>
          </p:cNvSpPr>
          <p:nvPr>
            <p:ph type="sldNum" sz="quarter" idx="4"/>
          </p:nvPr>
        </p:nvSpPr>
        <p:spPr/>
        <p:txBody>
          <a:bodyPr/>
          <a:lstStyle/>
          <a:p>
            <a:fld id="{451AA64C-E0B0-46F1-8CD3-03730F1A5CF9}" type="slidenum">
              <a:rPr lang="de-DE" smtClean="0"/>
              <a:pPr/>
              <a:t>39</a:t>
            </a:fld>
            <a:endParaRPr lang="de-DE" dirty="0"/>
          </a:p>
        </p:txBody>
      </p:sp>
      <p:sp>
        <p:nvSpPr>
          <p:cNvPr id="12" name="Textplatzhalter 11">
            <a:extLst>
              <a:ext uri="{FF2B5EF4-FFF2-40B4-BE49-F238E27FC236}">
                <a16:creationId xmlns:a16="http://schemas.microsoft.com/office/drawing/2014/main" id="{F91F8E3D-98D3-65AA-0B6E-BFFCEBE07A0B}"/>
              </a:ext>
            </a:extLst>
          </p:cNvPr>
          <p:cNvSpPr>
            <a:spLocks noGrp="1"/>
          </p:cNvSpPr>
          <p:nvPr>
            <p:ph type="body" sz="quarter" idx="11"/>
          </p:nvPr>
        </p:nvSpPr>
        <p:spPr>
          <a:xfrm>
            <a:off x="468313" y="1649934"/>
            <a:ext cx="8334240" cy="2736502"/>
          </a:xfrm>
        </p:spPr>
        <p:txBody>
          <a:bodyPr/>
          <a:lstStyle/>
          <a:p>
            <a:r>
              <a:rPr lang="de-DE" sz="1600" dirty="0"/>
              <a:t>Analyse der übergreifenden Technologie- und Verfahrens- und Produkt-Roadmap des Unternehmen</a:t>
            </a:r>
          </a:p>
          <a:p>
            <a:r>
              <a:rPr lang="de-DE" sz="1600" dirty="0"/>
              <a:t>Analyse der Forschungsagenda und –ziele der Einrichtung aus Wissenschaft oder Forschung</a:t>
            </a:r>
          </a:p>
          <a:p>
            <a:r>
              <a:rPr lang="de-DE" sz="1600" dirty="0"/>
              <a:t>Segmentierung der Roadmap bzw. Agenda in Entwicklungs- bzw. Förderprojekte</a:t>
            </a:r>
          </a:p>
          <a:p>
            <a:r>
              <a:rPr lang="de-DE" sz="1600" dirty="0"/>
              <a:t>Rollierende Prozess zur Auswahl der Förderprogramme und jeweils Prognose der Förderfähigkeit mit </a:t>
            </a:r>
          </a:p>
          <a:p>
            <a:pPr lvl="1"/>
            <a:r>
              <a:rPr lang="de-DE" sz="1400" dirty="0"/>
              <a:t>Thematische Prüfung der F+I-Ziele </a:t>
            </a:r>
          </a:p>
          <a:p>
            <a:pPr lvl="1"/>
            <a:r>
              <a:rPr lang="de-DE" sz="1400" dirty="0"/>
              <a:t>Zeitplanung zur seriellen Umsetzung in F+I-Projekten</a:t>
            </a:r>
          </a:p>
          <a:p>
            <a:pPr lvl="1"/>
            <a:r>
              <a:rPr lang="de-DE" sz="1400" dirty="0"/>
              <a:t>Zeit- und Projektplan zur Umsetzung der Roadmap bzw. Forschungsagenda</a:t>
            </a:r>
          </a:p>
          <a:p>
            <a:endParaRPr lang="de-DE" sz="1600" dirty="0"/>
          </a:p>
          <a:p>
            <a:endParaRPr lang="de-DE" sz="1600" dirty="0"/>
          </a:p>
        </p:txBody>
      </p:sp>
    </p:spTree>
    <p:extLst>
      <p:ext uri="{BB962C8B-B14F-4D97-AF65-F5344CB8AC3E}">
        <p14:creationId xmlns:p14="http://schemas.microsoft.com/office/powerpoint/2010/main" val="89710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Basis für alle Fördermaßnahmen</a:t>
            </a:r>
          </a:p>
        </p:txBody>
      </p:sp>
      <p:sp>
        <p:nvSpPr>
          <p:cNvPr id="4" name="Textplatzhalter 3"/>
          <p:cNvSpPr>
            <a:spLocks noGrp="1"/>
          </p:cNvSpPr>
          <p:nvPr>
            <p:ph type="body" sz="quarter" idx="10"/>
          </p:nvPr>
        </p:nvSpPr>
        <p:spPr/>
        <p:txBody>
          <a:bodyPr/>
          <a:lstStyle/>
          <a:p>
            <a:r>
              <a:rPr lang="de-DE" dirty="0"/>
              <a:t>Wichtige EU-Rechtsnormen für Beihilfen</a:t>
            </a:r>
          </a:p>
        </p:txBody>
      </p:sp>
      <p:sp>
        <p:nvSpPr>
          <p:cNvPr id="5" name="Inhaltsplatzhalter 3"/>
          <p:cNvSpPr txBox="1">
            <a:spLocks/>
          </p:cNvSpPr>
          <p:nvPr/>
        </p:nvSpPr>
        <p:spPr>
          <a:xfrm>
            <a:off x="2699792" y="1956124"/>
            <a:ext cx="6264696" cy="2759964"/>
          </a:xfrm>
          <a:prstGeom prst="rect">
            <a:avLst/>
          </a:prstGeom>
        </p:spPr>
        <p:txBody>
          <a:bodyPr lIns="36000">
            <a:noAutofit/>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sz="1600" b="1" dirty="0">
                <a:solidFill>
                  <a:srgbClr val="164194"/>
                </a:solidFill>
              </a:rPr>
              <a:t>Vertrag über die Arbeitsweise der Europäischen Union (AEUV)</a:t>
            </a:r>
          </a:p>
          <a:p>
            <a:pPr marL="357188" lvl="1" indent="-174625">
              <a:buFont typeface="Arial" panose="020B0604020202020204" pitchFamily="34" charset="0"/>
              <a:buChar char="•"/>
            </a:pPr>
            <a:r>
              <a:rPr lang="de-DE" sz="1400" dirty="0"/>
              <a:t>Art. 107 Abs.1 Verbot</a:t>
            </a:r>
          </a:p>
          <a:p>
            <a:pPr marL="357188" lvl="1" indent="-174625">
              <a:buFont typeface="Arial" panose="020B0604020202020204" pitchFamily="34" charset="0"/>
              <a:buChar char="•"/>
            </a:pPr>
            <a:r>
              <a:rPr lang="de-DE" sz="1400" dirty="0"/>
              <a:t>Art. 108 Abs. 3 Anmeldepflicht</a:t>
            </a:r>
          </a:p>
          <a:p>
            <a:pPr marL="0" indent="0">
              <a:spcBef>
                <a:spcPts val="1800"/>
              </a:spcBef>
              <a:buNone/>
            </a:pPr>
            <a:r>
              <a:rPr lang="de-DE" sz="1600" b="1" dirty="0">
                <a:solidFill>
                  <a:srgbClr val="164194"/>
                </a:solidFill>
              </a:rPr>
              <a:t>Allgemeine Gruppenfreistellungsverordnung (AGVO)</a:t>
            </a:r>
          </a:p>
          <a:p>
            <a:pPr marL="357188" lvl="1" indent="-174625">
              <a:buFont typeface="Arial" panose="020B0604020202020204" pitchFamily="34" charset="0"/>
              <a:buChar char="•"/>
            </a:pPr>
            <a:r>
              <a:rPr lang="de-DE" sz="1400" dirty="0"/>
              <a:t>Verordnung (EU) Nr. 651/2014</a:t>
            </a:r>
          </a:p>
          <a:p>
            <a:pPr marL="357188" lvl="1" indent="-174625">
              <a:buFont typeface="Arial" panose="020B0604020202020204" pitchFamily="34" charset="0"/>
              <a:buChar char="•"/>
            </a:pPr>
            <a:r>
              <a:rPr lang="de-DE" sz="1400" dirty="0"/>
              <a:t>Ausnahmen für die Anmeldepflicht</a:t>
            </a:r>
          </a:p>
          <a:p>
            <a:pPr marL="0" indent="0">
              <a:spcBef>
                <a:spcPts val="1800"/>
              </a:spcBef>
              <a:buNone/>
            </a:pPr>
            <a:r>
              <a:rPr lang="de-DE" sz="1600" b="1" dirty="0">
                <a:solidFill>
                  <a:srgbClr val="164194"/>
                </a:solidFill>
              </a:rPr>
              <a:t>De-minimis-Verordnung</a:t>
            </a:r>
          </a:p>
          <a:p>
            <a:pPr marL="357188" lvl="1" indent="-174625">
              <a:buFont typeface="Arial" panose="020B0604020202020204" pitchFamily="34" charset="0"/>
              <a:buChar char="•"/>
            </a:pPr>
            <a:r>
              <a:rPr lang="de-DE" sz="1400" dirty="0"/>
              <a:t>Verordnung (EU) Nr. 1407/2013 mit Nr. 2020/972 </a:t>
            </a:r>
          </a:p>
          <a:p>
            <a:pPr marL="357188" lvl="1" indent="-174625">
              <a:buFont typeface="Arial" panose="020B0604020202020204" pitchFamily="34" charset="0"/>
              <a:buChar char="•"/>
            </a:pPr>
            <a:r>
              <a:rPr lang="de-DE" sz="1400" dirty="0"/>
              <a:t>max. 200.000 EUR in drei Steuerjahren für Unternehmen</a:t>
            </a:r>
          </a:p>
        </p:txBody>
      </p:sp>
      <p:sp>
        <p:nvSpPr>
          <p:cNvPr id="6" name="Inhaltsplatzhalter 4"/>
          <p:cNvSpPr txBox="1">
            <a:spLocks/>
          </p:cNvSpPr>
          <p:nvPr/>
        </p:nvSpPr>
        <p:spPr>
          <a:xfrm>
            <a:off x="467544" y="1900018"/>
            <a:ext cx="2691589" cy="268795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200"/>
              </a:spcBef>
              <a:buFont typeface="Arial" panose="020B0604020202020204" pitchFamily="34" charset="0"/>
              <a:buNone/>
            </a:pPr>
            <a:r>
              <a:rPr lang="de-DE" sz="2200" dirty="0">
                <a:solidFill>
                  <a:srgbClr val="164194"/>
                </a:solidFill>
              </a:rPr>
              <a:t>VERBOT</a:t>
            </a:r>
          </a:p>
          <a:p>
            <a:pPr marL="0" indent="0">
              <a:spcBef>
                <a:spcPts val="1200"/>
              </a:spcBef>
              <a:buFont typeface="Arial" panose="020B0604020202020204" pitchFamily="34" charset="0"/>
              <a:buNone/>
            </a:pPr>
            <a:endParaRPr lang="de-DE" sz="2200" dirty="0">
              <a:solidFill>
                <a:srgbClr val="164194"/>
              </a:solidFill>
            </a:endParaRPr>
          </a:p>
          <a:p>
            <a:pPr marL="0" indent="0">
              <a:spcBef>
                <a:spcPts val="1200"/>
              </a:spcBef>
              <a:buFont typeface="Arial" panose="020B0604020202020204" pitchFamily="34" charset="0"/>
              <a:buNone/>
            </a:pPr>
            <a:r>
              <a:rPr lang="de-DE" sz="2200" dirty="0">
                <a:solidFill>
                  <a:srgbClr val="164194"/>
                </a:solidFill>
              </a:rPr>
              <a:t>AUSNAHMEN</a:t>
            </a:r>
          </a:p>
          <a:p>
            <a:pPr marL="0" indent="0">
              <a:spcBef>
                <a:spcPts val="1200"/>
              </a:spcBef>
              <a:buFont typeface="Arial" panose="020B0604020202020204" pitchFamily="34" charset="0"/>
              <a:buNone/>
            </a:pPr>
            <a:endParaRPr lang="de-DE" sz="2200" dirty="0">
              <a:solidFill>
                <a:srgbClr val="164194"/>
              </a:solidFill>
            </a:endParaRPr>
          </a:p>
          <a:p>
            <a:pPr marL="0" indent="0">
              <a:spcBef>
                <a:spcPts val="1200"/>
              </a:spcBef>
              <a:buFont typeface="Arial" panose="020B0604020202020204" pitchFamily="34" charset="0"/>
              <a:buNone/>
            </a:pPr>
            <a:r>
              <a:rPr lang="de-DE" sz="2200" dirty="0">
                <a:solidFill>
                  <a:srgbClr val="164194"/>
                </a:solidFill>
              </a:rPr>
              <a:t>BAGATELLEN</a:t>
            </a:r>
          </a:p>
        </p:txBody>
      </p:sp>
      <p:sp>
        <p:nvSpPr>
          <p:cNvPr id="7" name="Pfeil nach unten 6"/>
          <p:cNvSpPr/>
          <p:nvPr/>
        </p:nvSpPr>
        <p:spPr>
          <a:xfrm>
            <a:off x="1043608" y="2402493"/>
            <a:ext cx="192641" cy="385281"/>
          </a:xfrm>
          <a:prstGeom prst="downArrow">
            <a:avLst>
              <a:gd name="adj1" fmla="val 40111"/>
              <a:gd name="adj2" fmla="val 87083"/>
            </a:avLst>
          </a:prstGeom>
          <a:solidFill>
            <a:srgbClr val="109238"/>
          </a:solidFill>
          <a:ln>
            <a:solidFill>
              <a:srgbClr val="1092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
        <p:nvSpPr>
          <p:cNvPr id="8" name="Pfeil nach unten 7"/>
          <p:cNvSpPr/>
          <p:nvPr/>
        </p:nvSpPr>
        <p:spPr>
          <a:xfrm>
            <a:off x="1043608" y="3435846"/>
            <a:ext cx="192641" cy="385281"/>
          </a:xfrm>
          <a:prstGeom prst="downArrow">
            <a:avLst>
              <a:gd name="adj1" fmla="val 40111"/>
              <a:gd name="adj2" fmla="val 87083"/>
            </a:avLst>
          </a:prstGeom>
          <a:solidFill>
            <a:srgbClr val="109238"/>
          </a:solidFill>
          <a:ln>
            <a:solidFill>
              <a:srgbClr val="1092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
        <p:nvSpPr>
          <p:cNvPr id="2" name="Datumsplatzhalter 1">
            <a:extLst>
              <a:ext uri="{FF2B5EF4-FFF2-40B4-BE49-F238E27FC236}">
                <a16:creationId xmlns:a16="http://schemas.microsoft.com/office/drawing/2014/main" id="{AADF8367-1FA5-C69F-8CD6-A183F9DE416F}"/>
              </a:ext>
            </a:extLst>
          </p:cNvPr>
          <p:cNvSpPr>
            <a:spLocks noGrp="1"/>
          </p:cNvSpPr>
          <p:nvPr>
            <p:ph type="dt" sz="half" idx="2"/>
          </p:nvPr>
        </p:nvSpPr>
        <p:spPr/>
        <p:txBody>
          <a:bodyPr/>
          <a:lstStyle/>
          <a:p>
            <a:r>
              <a:rPr lang="de-DE"/>
              <a:t>15.03.2023</a:t>
            </a:r>
            <a:endParaRPr lang="de-DE" dirty="0"/>
          </a:p>
        </p:txBody>
      </p:sp>
      <p:sp>
        <p:nvSpPr>
          <p:cNvPr id="9" name="Fußzeilenplatzhalter 8">
            <a:extLst>
              <a:ext uri="{FF2B5EF4-FFF2-40B4-BE49-F238E27FC236}">
                <a16:creationId xmlns:a16="http://schemas.microsoft.com/office/drawing/2014/main" id="{AA36E141-468B-9CD9-05E3-D6B43F634F8E}"/>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10" name="Foliennummernplatzhalter 9">
            <a:extLst>
              <a:ext uri="{FF2B5EF4-FFF2-40B4-BE49-F238E27FC236}">
                <a16:creationId xmlns:a16="http://schemas.microsoft.com/office/drawing/2014/main" id="{8CBD1A7B-66B7-4241-B50B-164B1D0D3136}"/>
              </a:ext>
            </a:extLst>
          </p:cNvPr>
          <p:cNvSpPr>
            <a:spLocks noGrp="1"/>
          </p:cNvSpPr>
          <p:nvPr>
            <p:ph type="sldNum" sz="quarter" idx="4"/>
          </p:nvPr>
        </p:nvSpPr>
        <p:spPr/>
        <p:txBody>
          <a:bodyPr/>
          <a:lstStyle/>
          <a:p>
            <a:fld id="{451AA64C-E0B0-46F1-8CD3-03730F1A5CF9}" type="slidenum">
              <a:rPr lang="de-DE" smtClean="0"/>
              <a:pPr/>
              <a:t>4</a:t>
            </a:fld>
            <a:endParaRPr lang="de-DE" dirty="0"/>
          </a:p>
        </p:txBody>
      </p:sp>
    </p:spTree>
    <p:extLst>
      <p:ext uri="{BB962C8B-B14F-4D97-AF65-F5344CB8AC3E}">
        <p14:creationId xmlns:p14="http://schemas.microsoft.com/office/powerpoint/2010/main" val="27436103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Grafik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2238" y="1779662"/>
            <a:ext cx="2307874" cy="2209296"/>
          </a:xfrm>
          <a:prstGeom prst="rect">
            <a:avLst/>
          </a:prstGeom>
        </p:spPr>
      </p:pic>
      <p:sp>
        <p:nvSpPr>
          <p:cNvPr id="41" name="Line 45"/>
          <p:cNvSpPr>
            <a:spLocks noChangeShapeType="1"/>
          </p:cNvSpPr>
          <p:nvPr/>
        </p:nvSpPr>
        <p:spPr bwMode="gray">
          <a:xfrm flipV="1">
            <a:off x="5364088" y="1555142"/>
            <a:ext cx="3200858" cy="0"/>
          </a:xfrm>
          <a:prstGeom prst="line">
            <a:avLst/>
          </a:prstGeom>
          <a:noFill/>
          <a:ln w="12700">
            <a:solidFill>
              <a:srgbClr val="696969"/>
            </a:solidFill>
            <a:prstDash val="sysDot"/>
            <a:round/>
            <a:headEnd/>
            <a:tailEnd/>
          </a:ln>
        </p:spPr>
        <p:txBody>
          <a:bodyPr/>
          <a:lstStyle/>
          <a:p>
            <a:endParaRPr lang="de-DE" sz="1200">
              <a:solidFill>
                <a:srgbClr val="696969"/>
              </a:solidFill>
              <a:latin typeface="Calibri" panose="020F0502020204030204" pitchFamily="34" charset="0"/>
              <a:cs typeface="Calibri" panose="020F0502020204030204" pitchFamily="34" charset="0"/>
            </a:endParaRPr>
          </a:p>
        </p:txBody>
      </p:sp>
      <p:sp>
        <p:nvSpPr>
          <p:cNvPr id="70" name="Oval 5"/>
          <p:cNvSpPr>
            <a:spLocks noChangeArrowheads="1"/>
          </p:cNvSpPr>
          <p:nvPr/>
        </p:nvSpPr>
        <p:spPr bwMode="gray">
          <a:xfrm>
            <a:off x="3612773" y="2098319"/>
            <a:ext cx="1624908" cy="1595397"/>
          </a:xfrm>
          <a:prstGeom prst="ellipse">
            <a:avLst/>
          </a:prstGeom>
          <a:gradFill rotWithShape="1">
            <a:gsLst>
              <a:gs pos="0">
                <a:schemeClr val="bg2"/>
              </a:gs>
              <a:gs pos="100000">
                <a:srgbClr val="5374B9"/>
              </a:gs>
            </a:gsLst>
            <a:path path="shape">
              <a:fillToRect l="50000" t="50000" r="50000" b="50000"/>
            </a:path>
          </a:gradFill>
          <a:ln w="9525">
            <a:solidFill>
              <a:schemeClr val="bg2"/>
            </a:solidFill>
            <a:round/>
            <a:headEnd/>
            <a:tailEnd/>
          </a:ln>
          <a:effectLst>
            <a:outerShdw blurRad="50800" dist="38100" algn="l" rotWithShape="0">
              <a:prstClr val="black">
                <a:alpha val="40000"/>
              </a:prstClr>
            </a:outerShdw>
          </a:effectLst>
        </p:spPr>
        <p:txBody>
          <a:bodyPr wrap="none" lIns="90000" tIns="90000" rIns="72000" bIns="90000" anchor="ctr"/>
          <a:lstStyle/>
          <a:p>
            <a:endParaRPr lang="de-DE" sz="1200">
              <a:latin typeface="Calibri" panose="020F0502020204030204" pitchFamily="34" charset="0"/>
              <a:cs typeface="Calibri" panose="020F0502020204030204" pitchFamily="34" charset="0"/>
            </a:endParaRPr>
          </a:p>
        </p:txBody>
      </p:sp>
      <p:sp>
        <p:nvSpPr>
          <p:cNvPr id="73" name="Text Box 92"/>
          <p:cNvSpPr txBox="1">
            <a:spLocks noChangeArrowheads="1"/>
          </p:cNvSpPr>
          <p:nvPr/>
        </p:nvSpPr>
        <p:spPr bwMode="gray">
          <a:xfrm>
            <a:off x="3707490" y="2491038"/>
            <a:ext cx="1530190" cy="830997"/>
          </a:xfrm>
          <a:prstGeom prst="rect">
            <a:avLst/>
          </a:prstGeom>
          <a:noFill/>
          <a:ln w="9525">
            <a:noFill/>
            <a:miter lim="800000"/>
            <a:headEnd/>
            <a:tailEnd/>
          </a:ln>
        </p:spPr>
        <p:txBody>
          <a:bodyPr wrap="square" lIns="0" tIns="0" rIns="0" bIns="0" anchor="ctr">
            <a:spAutoFit/>
          </a:bodyPr>
          <a:lstStyle/>
          <a:p>
            <a:pPr algn="ctr" defTabSz="801688">
              <a:spcBef>
                <a:spcPct val="20000"/>
              </a:spcBef>
            </a:pPr>
            <a:r>
              <a:rPr lang="en-US" b="1" noProof="1">
                <a:solidFill>
                  <a:srgbClr val="164194"/>
                </a:solidFill>
                <a:latin typeface="Calibri" panose="020F0502020204030204" pitchFamily="34" charset="0"/>
                <a:cs typeface="Calibri" panose="020F0502020204030204" pitchFamily="34" charset="0"/>
              </a:rPr>
              <a:t>Gesundheit, Food, </a:t>
            </a:r>
            <a:br>
              <a:rPr lang="en-US" b="1" noProof="1">
                <a:solidFill>
                  <a:srgbClr val="164194"/>
                </a:solidFill>
                <a:latin typeface="Calibri" panose="020F0502020204030204" pitchFamily="34" charset="0"/>
                <a:cs typeface="Calibri" panose="020F0502020204030204" pitchFamily="34" charset="0"/>
              </a:rPr>
            </a:br>
            <a:r>
              <a:rPr lang="en-US" b="1" noProof="1">
                <a:solidFill>
                  <a:srgbClr val="164194"/>
                </a:solidFill>
                <a:latin typeface="Calibri" panose="020F0502020204030204" pitchFamily="34" charset="0"/>
                <a:cs typeface="Calibri" panose="020F0502020204030204" pitchFamily="34" charset="0"/>
              </a:rPr>
              <a:t>Energie</a:t>
            </a:r>
          </a:p>
        </p:txBody>
      </p:sp>
      <p:sp>
        <p:nvSpPr>
          <p:cNvPr id="48" name="Textfeld 12">
            <a:extLst>
              <a:ext uri="{FF2B5EF4-FFF2-40B4-BE49-F238E27FC236}">
                <a16:creationId xmlns:a16="http://schemas.microsoft.com/office/drawing/2014/main" id="{FFAF295A-65CE-48B1-8143-CFBAB2DF3B16}"/>
              </a:ext>
            </a:extLst>
          </p:cNvPr>
          <p:cNvSpPr txBox="1"/>
          <p:nvPr/>
        </p:nvSpPr>
        <p:spPr>
          <a:xfrm>
            <a:off x="5809502" y="1053635"/>
            <a:ext cx="2698252" cy="738664"/>
          </a:xfrm>
          <a:prstGeom prst="rect">
            <a:avLst/>
          </a:prstGeom>
        </p:spPr>
        <p:txBody>
          <a:bodyPr vert="horz" wrap="square" lIns="0" tIns="0" rIns="0" bIns="0" rtlCol="0">
            <a:spAutoFit/>
          </a:bodyPr>
          <a:lstStyle/>
          <a:p>
            <a:pPr defTabSz="801688" eaLnBrk="0" hangingPunct="0">
              <a:buClr>
                <a:schemeClr val="accent2"/>
              </a:buClr>
              <a:buSzPts val="1600"/>
              <a:defRPr/>
            </a:pPr>
            <a:r>
              <a:rPr lang="de-DE" sz="1600" b="1" noProof="1">
                <a:solidFill>
                  <a:srgbClr val="696969"/>
                </a:solidFill>
                <a:latin typeface="Calibri" panose="020F0502020204030204" pitchFamily="34" charset="0"/>
                <a:cs typeface="Calibri" panose="020F0502020204030204" pitchFamily="34" charset="0"/>
              </a:rPr>
              <a:t>Vorgespräch mit Innovationsakteur:in </a:t>
            </a:r>
          </a:p>
          <a:p>
            <a:pPr defTabSz="801688" eaLnBrk="0" hangingPunct="0">
              <a:buClr>
                <a:schemeClr val="accent2"/>
              </a:buClr>
              <a:buSzPts val="1600"/>
              <a:defRPr/>
            </a:pPr>
            <a:endParaRPr lang="de-DE" sz="1600" b="1" noProof="1">
              <a:solidFill>
                <a:srgbClr val="696969"/>
              </a:solidFill>
              <a:latin typeface="Calibri" panose="020F0502020204030204" pitchFamily="34" charset="0"/>
              <a:cs typeface="Calibri" panose="020F0502020204030204" pitchFamily="34" charset="0"/>
            </a:endParaRPr>
          </a:p>
        </p:txBody>
      </p:sp>
      <p:sp>
        <p:nvSpPr>
          <p:cNvPr id="50" name="Textfeld 14">
            <a:extLst>
              <a:ext uri="{FF2B5EF4-FFF2-40B4-BE49-F238E27FC236}">
                <a16:creationId xmlns:a16="http://schemas.microsoft.com/office/drawing/2014/main" id="{00F19D95-55C5-4765-BCEE-5F9EFD47C0B8}"/>
              </a:ext>
            </a:extLst>
          </p:cNvPr>
          <p:cNvSpPr txBox="1"/>
          <p:nvPr/>
        </p:nvSpPr>
        <p:spPr>
          <a:xfrm>
            <a:off x="3882156" y="4034912"/>
            <a:ext cx="3786188" cy="184666"/>
          </a:xfrm>
          <a:prstGeom prst="rect">
            <a:avLst/>
          </a:prstGeom>
        </p:spPr>
        <p:txBody>
          <a:bodyPr vert="horz" wrap="square" lIns="0" tIns="0" rIns="0" bIns="0" rtlCol="0">
            <a:spAutoFit/>
          </a:bodyPr>
          <a:lstStyle/>
          <a:p>
            <a:pPr defTabSz="801688" eaLnBrk="0" hangingPunct="0">
              <a:buClr>
                <a:schemeClr val="accent2"/>
              </a:buClr>
              <a:buSzPts val="1600"/>
              <a:defRPr/>
            </a:pPr>
            <a:endParaRPr lang="de-DE" sz="1200" b="1" dirty="0" err="1">
              <a:solidFill>
                <a:srgbClr val="696969"/>
              </a:solidFill>
              <a:latin typeface="Calibri" panose="020F0502020204030204" pitchFamily="34" charset="0"/>
              <a:cs typeface="Calibri" panose="020F0502020204030204" pitchFamily="34" charset="0"/>
            </a:endParaRPr>
          </a:p>
        </p:txBody>
      </p:sp>
      <p:sp>
        <p:nvSpPr>
          <p:cNvPr id="53" name="Sechseck 17">
            <a:extLst>
              <a:ext uri="{FF2B5EF4-FFF2-40B4-BE49-F238E27FC236}">
                <a16:creationId xmlns:a16="http://schemas.microsoft.com/office/drawing/2014/main" id="{2020F0EB-7C85-4698-B2E7-6B784DE2AD2E}"/>
              </a:ext>
            </a:extLst>
          </p:cNvPr>
          <p:cNvSpPr/>
          <p:nvPr/>
        </p:nvSpPr>
        <p:spPr bwMode="gray">
          <a:xfrm>
            <a:off x="5364088" y="1171153"/>
            <a:ext cx="352424" cy="291877"/>
          </a:xfrm>
          <a:prstGeom prst="hexagon">
            <a:avLst/>
          </a:prstGeom>
          <a:solidFill>
            <a:schemeClr val="accent2"/>
          </a:solidFill>
          <a:ln w="12700">
            <a:solidFill>
              <a:srgbClr val="DDDDDD"/>
            </a:solidFill>
            <a:miter lim="800000"/>
            <a:headEnd/>
            <a:tailEnd/>
          </a:ln>
          <a:effectLst/>
        </p:spPr>
        <p:txBody>
          <a:bodyPr vert="horz" wrap="square" lIns="108000" tIns="108000" rIns="108000" bIns="1080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
                <a:schemeClr val="accent2"/>
              </a:buClr>
              <a:buSzPts val="1600"/>
              <a:tabLst/>
            </a:pPr>
            <a:r>
              <a:rPr kumimoji="0" lang="de-DE" sz="1200" b="1" i="0" u="none" strike="noStrike" cap="none" normalizeH="0" baseline="0" noProof="1">
                <a:ln>
                  <a:noFill/>
                </a:ln>
                <a:solidFill>
                  <a:schemeClr val="bg1"/>
                </a:solidFill>
                <a:effectLst/>
                <a:latin typeface="Calibri" panose="020F0502020204030204" pitchFamily="34" charset="0"/>
                <a:cs typeface="Calibri" panose="020F0502020204030204" pitchFamily="34" charset="0"/>
              </a:rPr>
              <a:t>1</a:t>
            </a:r>
          </a:p>
        </p:txBody>
      </p:sp>
      <p:sp>
        <p:nvSpPr>
          <p:cNvPr id="60" name="Text Box 53"/>
          <p:cNvSpPr txBox="1">
            <a:spLocks noChangeArrowheads="1"/>
          </p:cNvSpPr>
          <p:nvPr/>
        </p:nvSpPr>
        <p:spPr bwMode="gray">
          <a:xfrm>
            <a:off x="5407398" y="1566786"/>
            <a:ext cx="2776874" cy="428900"/>
          </a:xfrm>
          <a:prstGeom prst="rect">
            <a:avLst/>
          </a:prstGeom>
          <a:noFill/>
          <a:ln w="9525">
            <a:noFill/>
            <a:miter lim="800000"/>
            <a:headEnd/>
            <a:tailEnd/>
          </a:ln>
        </p:spPr>
        <p:txBody>
          <a:bodyPr wrap="square" lIns="0" tIns="0" rIns="0" bIns="0">
            <a:spAutoFit/>
          </a:bodyPr>
          <a:lstStyle/>
          <a:p>
            <a:pPr>
              <a:lnSpc>
                <a:spcPts val="1680"/>
              </a:lnSpc>
              <a:spcBef>
                <a:spcPts val="600"/>
              </a:spcBef>
              <a:spcAft>
                <a:spcPts val="600"/>
              </a:spcAft>
              <a:buClr>
                <a:srgbClr val="E40019"/>
              </a:buClr>
              <a:buSzPts val="1600"/>
              <a:defRPr/>
            </a:pPr>
            <a:r>
              <a:rPr lang="de-DE" sz="1400" noProof="1">
                <a:solidFill>
                  <a:srgbClr val="696969"/>
                </a:solidFill>
                <a:latin typeface="Calibri" panose="020F0502020204030204" pitchFamily="34" charset="0"/>
                <a:cs typeface="Calibri" panose="020F0502020204030204" pitchFamily="34" charset="0"/>
              </a:rPr>
              <a:t>Bedarfe, Erfahrungen, TRL-/SRL-Level, Beispiel</a:t>
            </a:r>
          </a:p>
        </p:txBody>
      </p:sp>
      <p:sp>
        <p:nvSpPr>
          <p:cNvPr id="15" name="AutoShape 11"/>
          <p:cNvSpPr>
            <a:spLocks noChangeAspect="1" noChangeArrowheads="1" noTextEdit="1"/>
          </p:cNvSpPr>
          <p:nvPr/>
        </p:nvSpPr>
        <p:spPr bwMode="auto">
          <a:xfrm>
            <a:off x="2999486" y="2453710"/>
            <a:ext cx="9461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Line 45">
            <a:extLst>
              <a:ext uri="{FF2B5EF4-FFF2-40B4-BE49-F238E27FC236}">
                <a16:creationId xmlns:a16="http://schemas.microsoft.com/office/drawing/2014/main" id="{D998F055-4374-4D9D-95EF-F9F5B18845C1}"/>
              </a:ext>
            </a:extLst>
          </p:cNvPr>
          <p:cNvSpPr>
            <a:spLocks noChangeShapeType="1"/>
          </p:cNvSpPr>
          <p:nvPr/>
        </p:nvSpPr>
        <p:spPr bwMode="gray">
          <a:xfrm flipV="1">
            <a:off x="5815069" y="2767860"/>
            <a:ext cx="3200858" cy="0"/>
          </a:xfrm>
          <a:prstGeom prst="line">
            <a:avLst/>
          </a:prstGeom>
          <a:noFill/>
          <a:ln w="12700">
            <a:solidFill>
              <a:srgbClr val="696969"/>
            </a:solidFill>
            <a:prstDash val="sysDot"/>
            <a:round/>
            <a:headEnd/>
            <a:tailEnd/>
          </a:ln>
        </p:spPr>
        <p:txBody>
          <a:bodyPr/>
          <a:lstStyle/>
          <a:p>
            <a:endParaRPr lang="de-DE" sz="1200">
              <a:solidFill>
                <a:srgbClr val="696969"/>
              </a:solidFill>
              <a:latin typeface="Calibri" panose="020F0502020204030204" pitchFamily="34" charset="0"/>
              <a:cs typeface="Calibri" panose="020F0502020204030204" pitchFamily="34" charset="0"/>
            </a:endParaRPr>
          </a:p>
        </p:txBody>
      </p:sp>
      <p:sp>
        <p:nvSpPr>
          <p:cNvPr id="33" name="Textfeld 12">
            <a:extLst>
              <a:ext uri="{FF2B5EF4-FFF2-40B4-BE49-F238E27FC236}">
                <a16:creationId xmlns:a16="http://schemas.microsoft.com/office/drawing/2014/main" id="{66EBD20A-21FC-44D2-9AF0-359E22CD4C82}"/>
              </a:ext>
            </a:extLst>
          </p:cNvPr>
          <p:cNvSpPr txBox="1"/>
          <p:nvPr/>
        </p:nvSpPr>
        <p:spPr>
          <a:xfrm>
            <a:off x="6244127" y="2223323"/>
            <a:ext cx="2848434" cy="492443"/>
          </a:xfrm>
          <a:prstGeom prst="rect">
            <a:avLst/>
          </a:prstGeom>
        </p:spPr>
        <p:txBody>
          <a:bodyPr vert="horz" wrap="square" lIns="0" tIns="0" rIns="0" bIns="0" rtlCol="0">
            <a:spAutoFit/>
          </a:bodyPr>
          <a:lstStyle/>
          <a:p>
            <a:pPr defTabSz="801688" eaLnBrk="0" hangingPunct="0">
              <a:buClr>
                <a:schemeClr val="accent2"/>
              </a:buClr>
              <a:buSzPts val="1600"/>
              <a:defRPr/>
            </a:pPr>
            <a:r>
              <a:rPr lang="de-DE" sz="1600" b="1" noProof="1">
                <a:solidFill>
                  <a:srgbClr val="696969"/>
                </a:solidFill>
                <a:latin typeface="Calibri" panose="020F0502020204030204" pitchFamily="34" charset="0"/>
                <a:cs typeface="Calibri" panose="020F0502020204030204" pitchFamily="34" charset="0"/>
              </a:rPr>
              <a:t>Abgleich der Ziele und Bedarfe mit den Förderprogrammen </a:t>
            </a:r>
          </a:p>
        </p:txBody>
      </p:sp>
      <p:sp>
        <p:nvSpPr>
          <p:cNvPr id="34" name="Sechseck 17">
            <a:extLst>
              <a:ext uri="{FF2B5EF4-FFF2-40B4-BE49-F238E27FC236}">
                <a16:creationId xmlns:a16="http://schemas.microsoft.com/office/drawing/2014/main" id="{395C1585-569E-4B63-B5E9-084C3D7AAC96}"/>
              </a:ext>
            </a:extLst>
          </p:cNvPr>
          <p:cNvSpPr/>
          <p:nvPr/>
        </p:nvSpPr>
        <p:spPr bwMode="gray">
          <a:xfrm>
            <a:off x="5815069" y="2383871"/>
            <a:ext cx="352424" cy="291877"/>
          </a:xfrm>
          <a:prstGeom prst="hexagon">
            <a:avLst/>
          </a:prstGeom>
          <a:solidFill>
            <a:schemeClr val="accent2"/>
          </a:solidFill>
          <a:ln w="12700">
            <a:solidFill>
              <a:srgbClr val="DDDDDD"/>
            </a:solidFill>
            <a:miter lim="800000"/>
            <a:headEnd/>
            <a:tailEnd/>
          </a:ln>
          <a:effectLst/>
        </p:spPr>
        <p:txBody>
          <a:bodyPr vert="horz" wrap="square" lIns="108000" tIns="108000" rIns="108000" bIns="1080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
                <a:schemeClr val="accent2"/>
              </a:buClr>
              <a:buSzPts val="1600"/>
              <a:tabLst/>
            </a:pPr>
            <a:r>
              <a:rPr kumimoji="0" lang="de-DE" sz="1200" b="1" i="0" u="none" strike="noStrike" cap="none" normalizeH="0" baseline="0" noProof="1">
                <a:ln>
                  <a:noFill/>
                </a:ln>
                <a:solidFill>
                  <a:schemeClr val="bg1"/>
                </a:solidFill>
                <a:effectLst/>
                <a:latin typeface="Calibri" panose="020F0502020204030204" pitchFamily="34" charset="0"/>
                <a:cs typeface="Calibri" panose="020F0502020204030204" pitchFamily="34" charset="0"/>
              </a:rPr>
              <a:t>2</a:t>
            </a:r>
          </a:p>
        </p:txBody>
      </p:sp>
      <p:sp>
        <p:nvSpPr>
          <p:cNvPr id="35" name="Text Box 53">
            <a:extLst>
              <a:ext uri="{FF2B5EF4-FFF2-40B4-BE49-F238E27FC236}">
                <a16:creationId xmlns:a16="http://schemas.microsoft.com/office/drawing/2014/main" id="{7354CE49-A275-488F-BCB5-E77CC30548C1}"/>
              </a:ext>
            </a:extLst>
          </p:cNvPr>
          <p:cNvSpPr txBox="1">
            <a:spLocks noChangeArrowheads="1"/>
          </p:cNvSpPr>
          <p:nvPr/>
        </p:nvSpPr>
        <p:spPr bwMode="gray">
          <a:xfrm>
            <a:off x="5858379" y="2779504"/>
            <a:ext cx="2776874" cy="428900"/>
          </a:xfrm>
          <a:prstGeom prst="rect">
            <a:avLst/>
          </a:prstGeom>
          <a:noFill/>
          <a:ln w="9525">
            <a:noFill/>
            <a:miter lim="800000"/>
            <a:headEnd/>
            <a:tailEnd/>
          </a:ln>
        </p:spPr>
        <p:txBody>
          <a:bodyPr wrap="square" lIns="0" tIns="0" rIns="0" bIns="0">
            <a:spAutoFit/>
          </a:bodyPr>
          <a:lstStyle/>
          <a:p>
            <a:pPr>
              <a:lnSpc>
                <a:spcPts val="1680"/>
              </a:lnSpc>
              <a:spcBef>
                <a:spcPts val="600"/>
              </a:spcBef>
              <a:spcAft>
                <a:spcPts val="600"/>
              </a:spcAft>
              <a:buClr>
                <a:srgbClr val="E40019"/>
              </a:buClr>
              <a:buSzPts val="1600"/>
              <a:defRPr/>
            </a:pPr>
            <a:r>
              <a:rPr lang="de-DE" sz="1400" noProof="1">
                <a:solidFill>
                  <a:srgbClr val="696969"/>
                </a:solidFill>
                <a:latin typeface="Calibri" panose="020F0502020204030204" pitchFamily="34" charset="0"/>
                <a:cs typeface="Calibri" panose="020F0502020204030204" pitchFamily="34" charset="0"/>
              </a:rPr>
              <a:t>Auswahl der Programme, Calls, Maßnahmen </a:t>
            </a:r>
          </a:p>
        </p:txBody>
      </p:sp>
      <p:sp>
        <p:nvSpPr>
          <p:cNvPr id="36" name="Line 45">
            <a:extLst>
              <a:ext uri="{FF2B5EF4-FFF2-40B4-BE49-F238E27FC236}">
                <a16:creationId xmlns:a16="http://schemas.microsoft.com/office/drawing/2014/main" id="{E534436A-6226-41D1-B83A-948988F11A9E}"/>
              </a:ext>
            </a:extLst>
          </p:cNvPr>
          <p:cNvSpPr>
            <a:spLocks noChangeShapeType="1"/>
          </p:cNvSpPr>
          <p:nvPr/>
        </p:nvSpPr>
        <p:spPr bwMode="gray">
          <a:xfrm flipV="1">
            <a:off x="5613107" y="3931406"/>
            <a:ext cx="3200858" cy="0"/>
          </a:xfrm>
          <a:prstGeom prst="line">
            <a:avLst/>
          </a:prstGeom>
          <a:noFill/>
          <a:ln w="12700">
            <a:solidFill>
              <a:srgbClr val="696969"/>
            </a:solidFill>
            <a:prstDash val="sysDot"/>
            <a:round/>
            <a:headEnd/>
            <a:tailEnd/>
          </a:ln>
        </p:spPr>
        <p:txBody>
          <a:bodyPr/>
          <a:lstStyle/>
          <a:p>
            <a:endParaRPr lang="de-DE" sz="1200">
              <a:solidFill>
                <a:srgbClr val="696969"/>
              </a:solidFill>
              <a:latin typeface="Calibri" panose="020F0502020204030204" pitchFamily="34" charset="0"/>
              <a:cs typeface="Calibri" panose="020F0502020204030204" pitchFamily="34" charset="0"/>
            </a:endParaRPr>
          </a:p>
        </p:txBody>
      </p:sp>
      <p:sp>
        <p:nvSpPr>
          <p:cNvPr id="38" name="Textfeld 12">
            <a:extLst>
              <a:ext uri="{FF2B5EF4-FFF2-40B4-BE49-F238E27FC236}">
                <a16:creationId xmlns:a16="http://schemas.microsoft.com/office/drawing/2014/main" id="{B419B24B-C8F9-4F02-9DF3-848688F4E51A}"/>
              </a:ext>
            </a:extLst>
          </p:cNvPr>
          <p:cNvSpPr txBox="1"/>
          <p:nvPr/>
        </p:nvSpPr>
        <p:spPr>
          <a:xfrm>
            <a:off x="4556957" y="4413761"/>
            <a:ext cx="2823355" cy="246221"/>
          </a:xfrm>
          <a:prstGeom prst="rect">
            <a:avLst/>
          </a:prstGeom>
        </p:spPr>
        <p:txBody>
          <a:bodyPr vert="horz" wrap="square" lIns="0" tIns="0" rIns="0" bIns="0" rtlCol="0">
            <a:spAutoFit/>
          </a:bodyPr>
          <a:lstStyle/>
          <a:p>
            <a:pPr defTabSz="801688" eaLnBrk="0" hangingPunct="0">
              <a:buClr>
                <a:schemeClr val="accent2"/>
              </a:buClr>
              <a:buSzPts val="1600"/>
              <a:defRPr/>
            </a:pPr>
            <a:r>
              <a:rPr lang="de-DE" sz="1600" b="1" noProof="1">
                <a:solidFill>
                  <a:srgbClr val="696969"/>
                </a:solidFill>
                <a:latin typeface="Calibri" panose="020F0502020204030204" pitchFamily="34" charset="0"/>
                <a:cs typeface="Calibri" panose="020F0502020204030204" pitchFamily="34" charset="0"/>
              </a:rPr>
              <a:t>Start der Umsetzung </a:t>
            </a:r>
          </a:p>
        </p:txBody>
      </p:sp>
      <p:sp>
        <p:nvSpPr>
          <p:cNvPr id="40" name="Sechseck 17">
            <a:extLst>
              <a:ext uri="{FF2B5EF4-FFF2-40B4-BE49-F238E27FC236}">
                <a16:creationId xmlns:a16="http://schemas.microsoft.com/office/drawing/2014/main" id="{BD45B1F8-9693-436F-87BC-F85931C31EDE}"/>
              </a:ext>
            </a:extLst>
          </p:cNvPr>
          <p:cNvSpPr/>
          <p:nvPr/>
        </p:nvSpPr>
        <p:spPr bwMode="gray">
          <a:xfrm>
            <a:off x="5613107" y="3547417"/>
            <a:ext cx="352424" cy="291877"/>
          </a:xfrm>
          <a:prstGeom prst="hexagon">
            <a:avLst/>
          </a:prstGeom>
          <a:solidFill>
            <a:schemeClr val="accent2"/>
          </a:solidFill>
          <a:ln w="12700">
            <a:solidFill>
              <a:srgbClr val="DDDDDD"/>
            </a:solidFill>
            <a:miter lim="800000"/>
            <a:headEnd/>
            <a:tailEnd/>
          </a:ln>
          <a:effectLst/>
        </p:spPr>
        <p:txBody>
          <a:bodyPr vert="horz" wrap="square" lIns="108000" tIns="108000" rIns="108000" bIns="1080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
                <a:schemeClr val="accent2"/>
              </a:buClr>
              <a:buSzPts val="1600"/>
              <a:tabLst/>
            </a:pPr>
            <a:r>
              <a:rPr kumimoji="0" lang="de-DE" sz="1200" b="1" i="0" u="none" strike="noStrike" cap="none" normalizeH="0" baseline="0" noProof="1">
                <a:ln>
                  <a:noFill/>
                </a:ln>
                <a:solidFill>
                  <a:schemeClr val="bg1"/>
                </a:solidFill>
                <a:effectLst/>
                <a:latin typeface="Calibri" panose="020F0502020204030204" pitchFamily="34" charset="0"/>
                <a:cs typeface="Calibri" panose="020F0502020204030204" pitchFamily="34" charset="0"/>
              </a:rPr>
              <a:t>3</a:t>
            </a:r>
          </a:p>
        </p:txBody>
      </p:sp>
      <p:sp>
        <p:nvSpPr>
          <p:cNvPr id="45" name="Text Box 53">
            <a:extLst>
              <a:ext uri="{FF2B5EF4-FFF2-40B4-BE49-F238E27FC236}">
                <a16:creationId xmlns:a16="http://schemas.microsoft.com/office/drawing/2014/main" id="{26DE86BC-88A9-4E0A-BE21-0D460A4972A8}"/>
              </a:ext>
            </a:extLst>
          </p:cNvPr>
          <p:cNvSpPr txBox="1">
            <a:spLocks noChangeArrowheads="1"/>
          </p:cNvSpPr>
          <p:nvPr/>
        </p:nvSpPr>
        <p:spPr bwMode="gray">
          <a:xfrm>
            <a:off x="5656417" y="3943050"/>
            <a:ext cx="3353824" cy="428900"/>
          </a:xfrm>
          <a:prstGeom prst="rect">
            <a:avLst/>
          </a:prstGeom>
          <a:noFill/>
          <a:ln w="9525">
            <a:noFill/>
            <a:miter lim="800000"/>
            <a:headEnd/>
            <a:tailEnd/>
          </a:ln>
        </p:spPr>
        <p:txBody>
          <a:bodyPr wrap="square" lIns="0" tIns="0" rIns="0" bIns="0">
            <a:spAutoFit/>
          </a:bodyPr>
          <a:lstStyle/>
          <a:p>
            <a:pPr>
              <a:lnSpc>
                <a:spcPts val="1680"/>
              </a:lnSpc>
              <a:spcBef>
                <a:spcPts val="600"/>
              </a:spcBef>
              <a:spcAft>
                <a:spcPts val="600"/>
              </a:spcAft>
              <a:buClr>
                <a:srgbClr val="E40019"/>
              </a:buClr>
              <a:buSzPts val="1600"/>
              <a:defRPr/>
            </a:pPr>
            <a:r>
              <a:rPr lang="de-DE" sz="1400" noProof="1">
                <a:solidFill>
                  <a:srgbClr val="696969"/>
                </a:solidFill>
                <a:latin typeface="Calibri" panose="020F0502020204030204" pitchFamily="34" charset="0"/>
                <a:cs typeface="Calibri" panose="020F0502020204030204" pitchFamily="34" charset="0"/>
              </a:rPr>
              <a:t>Strategische Ziele, Projekte, Roadmap, Zeit- und Maßnahmenplan</a:t>
            </a:r>
          </a:p>
        </p:txBody>
      </p:sp>
      <p:sp>
        <p:nvSpPr>
          <p:cNvPr id="24" name="Line 45">
            <a:extLst>
              <a:ext uri="{FF2B5EF4-FFF2-40B4-BE49-F238E27FC236}">
                <a16:creationId xmlns:a16="http://schemas.microsoft.com/office/drawing/2014/main" id="{56DC1FE9-DDDB-4E22-9B59-FC75FAE00372}"/>
              </a:ext>
            </a:extLst>
          </p:cNvPr>
          <p:cNvSpPr>
            <a:spLocks noChangeShapeType="1"/>
          </p:cNvSpPr>
          <p:nvPr/>
        </p:nvSpPr>
        <p:spPr bwMode="gray">
          <a:xfrm flipV="1">
            <a:off x="4078903" y="4731136"/>
            <a:ext cx="3200858" cy="0"/>
          </a:xfrm>
          <a:prstGeom prst="line">
            <a:avLst/>
          </a:prstGeom>
          <a:noFill/>
          <a:ln w="12700">
            <a:solidFill>
              <a:srgbClr val="696969"/>
            </a:solidFill>
            <a:prstDash val="sysDot"/>
            <a:round/>
            <a:headEnd/>
            <a:tailEnd/>
          </a:ln>
        </p:spPr>
        <p:txBody>
          <a:bodyPr/>
          <a:lstStyle/>
          <a:p>
            <a:endParaRPr lang="de-DE" sz="1200">
              <a:solidFill>
                <a:srgbClr val="696969"/>
              </a:solidFill>
              <a:latin typeface="Calibri" panose="020F0502020204030204" pitchFamily="34" charset="0"/>
              <a:cs typeface="Calibri" panose="020F0502020204030204" pitchFamily="34" charset="0"/>
            </a:endParaRPr>
          </a:p>
        </p:txBody>
      </p:sp>
      <p:sp>
        <p:nvSpPr>
          <p:cNvPr id="25" name="Textfeld 12">
            <a:extLst>
              <a:ext uri="{FF2B5EF4-FFF2-40B4-BE49-F238E27FC236}">
                <a16:creationId xmlns:a16="http://schemas.microsoft.com/office/drawing/2014/main" id="{B5AC2437-F7B2-4E94-86F7-8EF9A2C3B782}"/>
              </a:ext>
            </a:extLst>
          </p:cNvPr>
          <p:cNvSpPr txBox="1"/>
          <p:nvPr/>
        </p:nvSpPr>
        <p:spPr>
          <a:xfrm>
            <a:off x="6067118" y="3398480"/>
            <a:ext cx="2823355" cy="738664"/>
          </a:xfrm>
          <a:prstGeom prst="rect">
            <a:avLst/>
          </a:prstGeom>
        </p:spPr>
        <p:txBody>
          <a:bodyPr vert="horz" wrap="square" lIns="0" tIns="0" rIns="0" bIns="0" rtlCol="0">
            <a:spAutoFit/>
          </a:bodyPr>
          <a:lstStyle/>
          <a:p>
            <a:pPr defTabSz="801688" eaLnBrk="0" hangingPunct="0">
              <a:buClr>
                <a:schemeClr val="accent2"/>
              </a:buClr>
              <a:buSzPts val="1600"/>
              <a:defRPr/>
            </a:pPr>
            <a:r>
              <a:rPr lang="de-DE" sz="1600" b="1" noProof="1">
                <a:solidFill>
                  <a:srgbClr val="696969"/>
                </a:solidFill>
                <a:latin typeface="Calibri" panose="020F0502020204030204" pitchFamily="34" charset="0"/>
                <a:cs typeface="Calibri" panose="020F0502020204030204" pitchFamily="34" charset="0"/>
              </a:rPr>
              <a:t>Diskussion der Vorschläge mit Innovationsakteur:in</a:t>
            </a:r>
          </a:p>
          <a:p>
            <a:pPr defTabSz="801688" eaLnBrk="0" hangingPunct="0">
              <a:buClr>
                <a:schemeClr val="accent2"/>
              </a:buClr>
              <a:buSzPts val="1600"/>
              <a:defRPr/>
            </a:pPr>
            <a:endParaRPr lang="de-DE" sz="1600" b="1" noProof="1">
              <a:solidFill>
                <a:srgbClr val="696969"/>
              </a:solidFill>
              <a:latin typeface="Calibri" panose="020F0502020204030204" pitchFamily="34" charset="0"/>
              <a:cs typeface="Calibri" panose="020F0502020204030204" pitchFamily="34" charset="0"/>
            </a:endParaRPr>
          </a:p>
        </p:txBody>
      </p:sp>
      <p:sp>
        <p:nvSpPr>
          <p:cNvPr id="26" name="Sechseck 17">
            <a:extLst>
              <a:ext uri="{FF2B5EF4-FFF2-40B4-BE49-F238E27FC236}">
                <a16:creationId xmlns:a16="http://schemas.microsoft.com/office/drawing/2014/main" id="{AE153DE3-159A-4B09-BB4D-61C07620751B}"/>
              </a:ext>
            </a:extLst>
          </p:cNvPr>
          <p:cNvSpPr/>
          <p:nvPr/>
        </p:nvSpPr>
        <p:spPr bwMode="gray">
          <a:xfrm>
            <a:off x="4122213" y="4334345"/>
            <a:ext cx="352424" cy="291877"/>
          </a:xfrm>
          <a:prstGeom prst="hexagon">
            <a:avLst/>
          </a:prstGeom>
          <a:solidFill>
            <a:schemeClr val="accent2"/>
          </a:solidFill>
          <a:ln w="12700">
            <a:solidFill>
              <a:srgbClr val="DDDDDD"/>
            </a:solidFill>
            <a:miter lim="800000"/>
            <a:headEnd/>
            <a:tailEnd/>
          </a:ln>
          <a:effectLst/>
        </p:spPr>
        <p:txBody>
          <a:bodyPr vert="horz" wrap="square" lIns="108000" tIns="108000" rIns="108000" bIns="1080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
                <a:schemeClr val="accent2"/>
              </a:buClr>
              <a:buSzPts val="1600"/>
              <a:tabLst/>
            </a:pPr>
            <a:r>
              <a:rPr kumimoji="0" lang="de-DE" sz="1200" b="1" i="0" u="none" strike="noStrike" cap="none" normalizeH="0" baseline="0" noProof="1">
                <a:ln>
                  <a:noFill/>
                </a:ln>
                <a:solidFill>
                  <a:schemeClr val="bg1"/>
                </a:solidFill>
                <a:effectLst/>
                <a:latin typeface="Calibri" panose="020F0502020204030204" pitchFamily="34" charset="0"/>
                <a:cs typeface="Calibri" panose="020F0502020204030204" pitchFamily="34" charset="0"/>
              </a:rPr>
              <a:t>4</a:t>
            </a:r>
          </a:p>
        </p:txBody>
      </p:sp>
      <p:sp>
        <p:nvSpPr>
          <p:cNvPr id="27" name="Text Box 53">
            <a:extLst>
              <a:ext uri="{FF2B5EF4-FFF2-40B4-BE49-F238E27FC236}">
                <a16:creationId xmlns:a16="http://schemas.microsoft.com/office/drawing/2014/main" id="{CD16E4B8-E740-4F97-85F4-2204374A9F15}"/>
              </a:ext>
            </a:extLst>
          </p:cNvPr>
          <p:cNvSpPr txBox="1">
            <a:spLocks noChangeArrowheads="1"/>
          </p:cNvSpPr>
          <p:nvPr/>
        </p:nvSpPr>
        <p:spPr bwMode="gray">
          <a:xfrm>
            <a:off x="4122213" y="4742780"/>
            <a:ext cx="2776874" cy="210892"/>
          </a:xfrm>
          <a:prstGeom prst="rect">
            <a:avLst/>
          </a:prstGeom>
          <a:noFill/>
          <a:ln w="9525">
            <a:noFill/>
            <a:miter lim="800000"/>
            <a:headEnd/>
            <a:tailEnd/>
          </a:ln>
        </p:spPr>
        <p:txBody>
          <a:bodyPr wrap="square" lIns="0" tIns="0" rIns="0" bIns="0">
            <a:spAutoFit/>
          </a:bodyPr>
          <a:lstStyle/>
          <a:p>
            <a:pPr>
              <a:lnSpc>
                <a:spcPts val="1680"/>
              </a:lnSpc>
              <a:spcBef>
                <a:spcPts val="600"/>
              </a:spcBef>
              <a:spcAft>
                <a:spcPts val="600"/>
              </a:spcAft>
              <a:buClr>
                <a:srgbClr val="E40019"/>
              </a:buClr>
              <a:buSzPts val="1600"/>
              <a:defRPr/>
            </a:pPr>
            <a:r>
              <a:rPr lang="de-DE" sz="1400" noProof="1">
                <a:solidFill>
                  <a:srgbClr val="696969"/>
                </a:solidFill>
                <a:latin typeface="Calibri" panose="020F0502020204030204" pitchFamily="34" charset="0"/>
                <a:cs typeface="Calibri" panose="020F0502020204030204" pitchFamily="34" charset="0"/>
              </a:rPr>
              <a:t>Beteiligung, Begleitung</a:t>
            </a:r>
          </a:p>
        </p:txBody>
      </p:sp>
      <p:sp>
        <p:nvSpPr>
          <p:cNvPr id="28" name="Textfeld 12">
            <a:extLst>
              <a:ext uri="{FF2B5EF4-FFF2-40B4-BE49-F238E27FC236}">
                <a16:creationId xmlns:a16="http://schemas.microsoft.com/office/drawing/2014/main" id="{CCE6BD3B-8A09-46B6-943A-590272E5041B}"/>
              </a:ext>
            </a:extLst>
          </p:cNvPr>
          <p:cNvSpPr txBox="1"/>
          <p:nvPr/>
        </p:nvSpPr>
        <p:spPr>
          <a:xfrm>
            <a:off x="1036442" y="3896190"/>
            <a:ext cx="2823355" cy="246221"/>
          </a:xfrm>
          <a:prstGeom prst="rect">
            <a:avLst/>
          </a:prstGeom>
        </p:spPr>
        <p:txBody>
          <a:bodyPr vert="horz" wrap="square" lIns="0" tIns="0" rIns="0" bIns="0" rtlCol="0">
            <a:spAutoFit/>
          </a:bodyPr>
          <a:lstStyle/>
          <a:p>
            <a:pPr defTabSz="801688" eaLnBrk="0" hangingPunct="0">
              <a:buClr>
                <a:schemeClr val="accent2"/>
              </a:buClr>
              <a:buSzPts val="1600"/>
              <a:defRPr/>
            </a:pPr>
            <a:r>
              <a:rPr lang="de-DE" sz="1600" b="1" noProof="1">
                <a:solidFill>
                  <a:srgbClr val="696969"/>
                </a:solidFill>
                <a:latin typeface="Calibri" panose="020F0502020204030204" pitchFamily="34" charset="0"/>
                <a:cs typeface="Calibri" panose="020F0502020204030204" pitchFamily="34" charset="0"/>
              </a:rPr>
              <a:t>erste Zwischenevaluation </a:t>
            </a:r>
          </a:p>
        </p:txBody>
      </p:sp>
      <p:sp>
        <p:nvSpPr>
          <p:cNvPr id="29" name="Line 45">
            <a:extLst>
              <a:ext uri="{FF2B5EF4-FFF2-40B4-BE49-F238E27FC236}">
                <a16:creationId xmlns:a16="http://schemas.microsoft.com/office/drawing/2014/main" id="{7BCC98DD-751D-4A05-887C-727BDFEFEA09}"/>
              </a:ext>
            </a:extLst>
          </p:cNvPr>
          <p:cNvSpPr>
            <a:spLocks noChangeShapeType="1"/>
          </p:cNvSpPr>
          <p:nvPr/>
        </p:nvSpPr>
        <p:spPr bwMode="gray">
          <a:xfrm flipV="1">
            <a:off x="611560" y="4213565"/>
            <a:ext cx="3200858" cy="0"/>
          </a:xfrm>
          <a:prstGeom prst="line">
            <a:avLst/>
          </a:prstGeom>
          <a:noFill/>
          <a:ln w="12700">
            <a:solidFill>
              <a:srgbClr val="696969"/>
            </a:solidFill>
            <a:prstDash val="sysDot"/>
            <a:round/>
            <a:headEnd/>
            <a:tailEnd/>
          </a:ln>
        </p:spPr>
        <p:txBody>
          <a:bodyPr/>
          <a:lstStyle/>
          <a:p>
            <a:endParaRPr lang="de-DE" sz="1200">
              <a:solidFill>
                <a:srgbClr val="696969"/>
              </a:solidFill>
              <a:latin typeface="Calibri" panose="020F0502020204030204" pitchFamily="34" charset="0"/>
              <a:cs typeface="Calibri" panose="020F0502020204030204" pitchFamily="34" charset="0"/>
            </a:endParaRPr>
          </a:p>
        </p:txBody>
      </p:sp>
      <p:sp>
        <p:nvSpPr>
          <p:cNvPr id="30" name="Sechseck 17">
            <a:extLst>
              <a:ext uri="{FF2B5EF4-FFF2-40B4-BE49-F238E27FC236}">
                <a16:creationId xmlns:a16="http://schemas.microsoft.com/office/drawing/2014/main" id="{78BD0C57-2816-41AA-832C-5F102A982A32}"/>
              </a:ext>
            </a:extLst>
          </p:cNvPr>
          <p:cNvSpPr/>
          <p:nvPr/>
        </p:nvSpPr>
        <p:spPr bwMode="gray">
          <a:xfrm>
            <a:off x="624230" y="3867894"/>
            <a:ext cx="352424" cy="234165"/>
          </a:xfrm>
          <a:prstGeom prst="hexagon">
            <a:avLst/>
          </a:prstGeom>
          <a:solidFill>
            <a:schemeClr val="accent2"/>
          </a:solidFill>
          <a:ln w="12700">
            <a:solidFill>
              <a:srgbClr val="DDDDDD"/>
            </a:solidFill>
            <a:miter lim="800000"/>
            <a:headEnd/>
            <a:tailEnd/>
          </a:ln>
          <a:effectLst/>
        </p:spPr>
        <p:txBody>
          <a:bodyPr vert="horz" wrap="square" lIns="108000" tIns="108000" rIns="108000" bIns="1080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
                <a:schemeClr val="accent2"/>
              </a:buClr>
              <a:buSzPts val="1600"/>
              <a:tabLst/>
            </a:pPr>
            <a:r>
              <a:rPr kumimoji="0" lang="de-DE" sz="1200" b="1" i="0" u="none" strike="noStrike" cap="none" normalizeH="0" baseline="0" noProof="1">
                <a:ln>
                  <a:noFill/>
                </a:ln>
                <a:solidFill>
                  <a:schemeClr val="bg1"/>
                </a:solidFill>
                <a:effectLst/>
                <a:latin typeface="Calibri" panose="020F0502020204030204" pitchFamily="34" charset="0"/>
                <a:cs typeface="Calibri" panose="020F0502020204030204" pitchFamily="34" charset="0"/>
              </a:rPr>
              <a:t>5</a:t>
            </a:r>
          </a:p>
        </p:txBody>
      </p:sp>
      <p:sp>
        <p:nvSpPr>
          <p:cNvPr id="31" name="Text Box 53">
            <a:extLst>
              <a:ext uri="{FF2B5EF4-FFF2-40B4-BE49-F238E27FC236}">
                <a16:creationId xmlns:a16="http://schemas.microsoft.com/office/drawing/2014/main" id="{FD33C815-27A4-403C-BF44-0039A21B7FC2}"/>
              </a:ext>
            </a:extLst>
          </p:cNvPr>
          <p:cNvSpPr txBox="1">
            <a:spLocks noChangeArrowheads="1"/>
          </p:cNvSpPr>
          <p:nvPr/>
        </p:nvSpPr>
        <p:spPr bwMode="gray">
          <a:xfrm>
            <a:off x="654870" y="4225209"/>
            <a:ext cx="3353824" cy="210892"/>
          </a:xfrm>
          <a:prstGeom prst="rect">
            <a:avLst/>
          </a:prstGeom>
          <a:noFill/>
          <a:ln w="9525">
            <a:noFill/>
            <a:miter lim="800000"/>
            <a:headEnd/>
            <a:tailEnd/>
          </a:ln>
        </p:spPr>
        <p:txBody>
          <a:bodyPr wrap="square" lIns="0" tIns="0" rIns="0" bIns="0">
            <a:spAutoFit/>
          </a:bodyPr>
          <a:lstStyle/>
          <a:p>
            <a:pPr>
              <a:lnSpc>
                <a:spcPts val="1680"/>
              </a:lnSpc>
              <a:spcBef>
                <a:spcPts val="600"/>
              </a:spcBef>
              <a:spcAft>
                <a:spcPts val="600"/>
              </a:spcAft>
              <a:buClr>
                <a:srgbClr val="E40019"/>
              </a:buClr>
              <a:buSzPts val="1600"/>
              <a:defRPr/>
            </a:pPr>
            <a:r>
              <a:rPr lang="de-DE" sz="1400" noProof="1">
                <a:solidFill>
                  <a:srgbClr val="696969"/>
                </a:solidFill>
                <a:latin typeface="Calibri" panose="020F0502020204030204" pitchFamily="34" charset="0"/>
                <a:cs typeface="Calibri" panose="020F0502020204030204" pitchFamily="34" charset="0"/>
              </a:rPr>
              <a:t>Bewertung Rückläufe, Strategieprüfung</a:t>
            </a:r>
          </a:p>
        </p:txBody>
      </p:sp>
      <p:sp>
        <p:nvSpPr>
          <p:cNvPr id="42" name="Textfeld 12">
            <a:extLst>
              <a:ext uri="{FF2B5EF4-FFF2-40B4-BE49-F238E27FC236}">
                <a16:creationId xmlns:a16="http://schemas.microsoft.com/office/drawing/2014/main" id="{51A3C539-A65A-4D6B-ADE8-D786234BAD53}"/>
              </a:ext>
            </a:extLst>
          </p:cNvPr>
          <p:cNvSpPr txBox="1"/>
          <p:nvPr/>
        </p:nvSpPr>
        <p:spPr>
          <a:xfrm>
            <a:off x="555565" y="2493703"/>
            <a:ext cx="2469636" cy="492443"/>
          </a:xfrm>
          <a:prstGeom prst="rect">
            <a:avLst/>
          </a:prstGeom>
        </p:spPr>
        <p:txBody>
          <a:bodyPr vert="horz" wrap="square" lIns="0" tIns="0" rIns="0" bIns="0" rtlCol="0">
            <a:spAutoFit/>
          </a:bodyPr>
          <a:lstStyle/>
          <a:p>
            <a:pPr defTabSz="801688" eaLnBrk="0" hangingPunct="0">
              <a:buClr>
                <a:schemeClr val="accent2"/>
              </a:buClr>
              <a:buSzPts val="1600"/>
              <a:defRPr/>
            </a:pPr>
            <a:r>
              <a:rPr lang="de-DE" sz="1600" b="1" noProof="1">
                <a:solidFill>
                  <a:srgbClr val="696969"/>
                </a:solidFill>
                <a:latin typeface="Calibri" panose="020F0502020204030204" pitchFamily="34" charset="0"/>
                <a:cs typeface="Calibri" panose="020F0502020204030204" pitchFamily="34" charset="0"/>
              </a:rPr>
              <a:t>Anpassung der Umsetzung an die Entwicklung</a:t>
            </a:r>
          </a:p>
        </p:txBody>
      </p:sp>
      <p:sp>
        <p:nvSpPr>
          <p:cNvPr id="43" name="Line 45">
            <a:extLst>
              <a:ext uri="{FF2B5EF4-FFF2-40B4-BE49-F238E27FC236}">
                <a16:creationId xmlns:a16="http://schemas.microsoft.com/office/drawing/2014/main" id="{BF035DD5-9A97-4BD5-8DF3-B6E6F66D6BAB}"/>
              </a:ext>
            </a:extLst>
          </p:cNvPr>
          <p:cNvSpPr>
            <a:spLocks noChangeShapeType="1"/>
          </p:cNvSpPr>
          <p:nvPr/>
        </p:nvSpPr>
        <p:spPr bwMode="gray">
          <a:xfrm flipV="1">
            <a:off x="107504" y="3067310"/>
            <a:ext cx="3200858" cy="0"/>
          </a:xfrm>
          <a:prstGeom prst="line">
            <a:avLst/>
          </a:prstGeom>
          <a:noFill/>
          <a:ln w="12700">
            <a:solidFill>
              <a:srgbClr val="696969"/>
            </a:solidFill>
            <a:prstDash val="sysDot"/>
            <a:round/>
            <a:headEnd/>
            <a:tailEnd/>
          </a:ln>
        </p:spPr>
        <p:txBody>
          <a:bodyPr/>
          <a:lstStyle/>
          <a:p>
            <a:endParaRPr lang="de-DE" sz="1200">
              <a:solidFill>
                <a:srgbClr val="696969"/>
              </a:solidFill>
              <a:latin typeface="Calibri" panose="020F0502020204030204" pitchFamily="34" charset="0"/>
              <a:cs typeface="Calibri" panose="020F0502020204030204" pitchFamily="34" charset="0"/>
            </a:endParaRPr>
          </a:p>
        </p:txBody>
      </p:sp>
      <p:sp>
        <p:nvSpPr>
          <p:cNvPr id="44" name="Sechseck 17">
            <a:extLst>
              <a:ext uri="{FF2B5EF4-FFF2-40B4-BE49-F238E27FC236}">
                <a16:creationId xmlns:a16="http://schemas.microsoft.com/office/drawing/2014/main" id="{B397008D-0BA6-4AA5-A759-53566964EAE9}"/>
              </a:ext>
            </a:extLst>
          </p:cNvPr>
          <p:cNvSpPr/>
          <p:nvPr/>
        </p:nvSpPr>
        <p:spPr bwMode="gray">
          <a:xfrm>
            <a:off x="120174" y="2721639"/>
            <a:ext cx="352424" cy="234165"/>
          </a:xfrm>
          <a:prstGeom prst="hexagon">
            <a:avLst/>
          </a:prstGeom>
          <a:solidFill>
            <a:schemeClr val="accent2"/>
          </a:solidFill>
          <a:ln w="12700">
            <a:solidFill>
              <a:srgbClr val="DDDDDD"/>
            </a:solidFill>
            <a:miter lim="800000"/>
            <a:headEnd/>
            <a:tailEnd/>
          </a:ln>
          <a:effectLst/>
        </p:spPr>
        <p:txBody>
          <a:bodyPr vert="horz" wrap="square" lIns="108000" tIns="108000" rIns="108000" bIns="1080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
                <a:schemeClr val="accent2"/>
              </a:buClr>
              <a:buSzPts val="1600"/>
              <a:tabLst/>
            </a:pPr>
            <a:r>
              <a:rPr kumimoji="0" lang="de-DE" sz="1200" b="1" i="0" u="none" strike="noStrike" cap="none" normalizeH="0" baseline="0" noProof="1">
                <a:ln>
                  <a:noFill/>
                </a:ln>
                <a:solidFill>
                  <a:schemeClr val="bg1"/>
                </a:solidFill>
                <a:effectLst/>
                <a:latin typeface="Calibri" panose="020F0502020204030204" pitchFamily="34" charset="0"/>
                <a:cs typeface="Calibri" panose="020F0502020204030204" pitchFamily="34" charset="0"/>
              </a:rPr>
              <a:t>6</a:t>
            </a:r>
          </a:p>
        </p:txBody>
      </p:sp>
      <p:sp>
        <p:nvSpPr>
          <p:cNvPr id="46" name="Text Box 53">
            <a:extLst>
              <a:ext uri="{FF2B5EF4-FFF2-40B4-BE49-F238E27FC236}">
                <a16:creationId xmlns:a16="http://schemas.microsoft.com/office/drawing/2014/main" id="{52A38974-DA3A-4F9A-BFCB-8DD4CCE351C4}"/>
              </a:ext>
            </a:extLst>
          </p:cNvPr>
          <p:cNvSpPr txBox="1">
            <a:spLocks noChangeArrowheads="1"/>
          </p:cNvSpPr>
          <p:nvPr/>
        </p:nvSpPr>
        <p:spPr bwMode="gray">
          <a:xfrm>
            <a:off x="150814" y="3078954"/>
            <a:ext cx="2882847" cy="428900"/>
          </a:xfrm>
          <a:prstGeom prst="rect">
            <a:avLst/>
          </a:prstGeom>
          <a:noFill/>
          <a:ln w="9525">
            <a:noFill/>
            <a:miter lim="800000"/>
            <a:headEnd/>
            <a:tailEnd/>
          </a:ln>
        </p:spPr>
        <p:txBody>
          <a:bodyPr wrap="square" lIns="0" tIns="0" rIns="0" bIns="0">
            <a:spAutoFit/>
          </a:bodyPr>
          <a:lstStyle/>
          <a:p>
            <a:pPr>
              <a:lnSpc>
                <a:spcPts val="1680"/>
              </a:lnSpc>
              <a:spcBef>
                <a:spcPts val="600"/>
              </a:spcBef>
              <a:spcAft>
                <a:spcPts val="600"/>
              </a:spcAft>
              <a:buClr>
                <a:srgbClr val="E40019"/>
              </a:buClr>
              <a:buSzPts val="1600"/>
              <a:defRPr/>
            </a:pPr>
            <a:r>
              <a:rPr lang="de-DE" sz="1400" noProof="1">
                <a:solidFill>
                  <a:srgbClr val="696969"/>
                </a:solidFill>
                <a:latin typeface="Calibri" panose="020F0502020204030204" pitchFamily="34" charset="0"/>
                <a:cs typeface="Calibri" panose="020F0502020204030204" pitchFamily="34" charset="0"/>
              </a:rPr>
              <a:t>Bei Akteur:in und Umwelt, Monitoring neue Programme, Clls etc.</a:t>
            </a:r>
          </a:p>
        </p:txBody>
      </p:sp>
      <p:sp>
        <p:nvSpPr>
          <p:cNvPr id="47" name="Textfeld 12">
            <a:extLst>
              <a:ext uri="{FF2B5EF4-FFF2-40B4-BE49-F238E27FC236}">
                <a16:creationId xmlns:a16="http://schemas.microsoft.com/office/drawing/2014/main" id="{2FA28333-47F9-4C38-AB53-F1E956DA1C85}"/>
              </a:ext>
            </a:extLst>
          </p:cNvPr>
          <p:cNvSpPr txBox="1"/>
          <p:nvPr/>
        </p:nvSpPr>
        <p:spPr>
          <a:xfrm>
            <a:off x="1036442" y="1527783"/>
            <a:ext cx="2823355" cy="246221"/>
          </a:xfrm>
          <a:prstGeom prst="rect">
            <a:avLst/>
          </a:prstGeom>
        </p:spPr>
        <p:txBody>
          <a:bodyPr vert="horz" wrap="square" lIns="0" tIns="0" rIns="0" bIns="0" rtlCol="0">
            <a:spAutoFit/>
          </a:bodyPr>
          <a:lstStyle/>
          <a:p>
            <a:pPr defTabSz="801688" eaLnBrk="0" hangingPunct="0">
              <a:buClr>
                <a:schemeClr val="accent2"/>
              </a:buClr>
              <a:buSzPts val="1600"/>
              <a:defRPr/>
            </a:pPr>
            <a:r>
              <a:rPr lang="de-DE" sz="1600" b="1" noProof="1">
                <a:solidFill>
                  <a:srgbClr val="696969"/>
                </a:solidFill>
                <a:latin typeface="Calibri" panose="020F0502020204030204" pitchFamily="34" charset="0"/>
                <a:cs typeface="Calibri" panose="020F0502020204030204" pitchFamily="34" charset="0"/>
              </a:rPr>
              <a:t>zweite Zwischenevaluation </a:t>
            </a:r>
          </a:p>
        </p:txBody>
      </p:sp>
      <p:sp>
        <p:nvSpPr>
          <p:cNvPr id="49" name="Line 45">
            <a:extLst>
              <a:ext uri="{FF2B5EF4-FFF2-40B4-BE49-F238E27FC236}">
                <a16:creationId xmlns:a16="http://schemas.microsoft.com/office/drawing/2014/main" id="{40EE5B8F-9C65-4B3A-A972-B967E453D9A6}"/>
              </a:ext>
            </a:extLst>
          </p:cNvPr>
          <p:cNvSpPr>
            <a:spLocks noChangeShapeType="1"/>
          </p:cNvSpPr>
          <p:nvPr/>
        </p:nvSpPr>
        <p:spPr bwMode="gray">
          <a:xfrm flipV="1">
            <a:off x="611560" y="1845158"/>
            <a:ext cx="3200858" cy="0"/>
          </a:xfrm>
          <a:prstGeom prst="line">
            <a:avLst/>
          </a:prstGeom>
          <a:noFill/>
          <a:ln w="12700">
            <a:solidFill>
              <a:srgbClr val="696969"/>
            </a:solidFill>
            <a:prstDash val="sysDot"/>
            <a:round/>
            <a:headEnd/>
            <a:tailEnd/>
          </a:ln>
        </p:spPr>
        <p:txBody>
          <a:bodyPr/>
          <a:lstStyle/>
          <a:p>
            <a:endParaRPr lang="de-DE" sz="1200">
              <a:solidFill>
                <a:srgbClr val="696969"/>
              </a:solidFill>
              <a:latin typeface="Calibri" panose="020F0502020204030204" pitchFamily="34" charset="0"/>
              <a:cs typeface="Calibri" panose="020F0502020204030204" pitchFamily="34" charset="0"/>
            </a:endParaRPr>
          </a:p>
        </p:txBody>
      </p:sp>
      <p:sp>
        <p:nvSpPr>
          <p:cNvPr id="51" name="Sechseck 17">
            <a:extLst>
              <a:ext uri="{FF2B5EF4-FFF2-40B4-BE49-F238E27FC236}">
                <a16:creationId xmlns:a16="http://schemas.microsoft.com/office/drawing/2014/main" id="{76996074-4885-4925-AAD8-CCCE53808206}"/>
              </a:ext>
            </a:extLst>
          </p:cNvPr>
          <p:cNvSpPr/>
          <p:nvPr/>
        </p:nvSpPr>
        <p:spPr bwMode="gray">
          <a:xfrm>
            <a:off x="624230" y="1499487"/>
            <a:ext cx="352424" cy="234165"/>
          </a:xfrm>
          <a:prstGeom prst="hexagon">
            <a:avLst/>
          </a:prstGeom>
          <a:solidFill>
            <a:schemeClr val="accent2"/>
          </a:solidFill>
          <a:ln w="12700">
            <a:solidFill>
              <a:srgbClr val="DDDDDD"/>
            </a:solidFill>
            <a:miter lim="800000"/>
            <a:headEnd/>
            <a:tailEnd/>
          </a:ln>
          <a:effectLst/>
        </p:spPr>
        <p:txBody>
          <a:bodyPr vert="horz" wrap="square" lIns="108000" tIns="108000" rIns="108000" bIns="1080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
                <a:schemeClr val="accent2"/>
              </a:buClr>
              <a:buSzPts val="1600"/>
              <a:tabLst/>
            </a:pPr>
            <a:r>
              <a:rPr lang="de-DE" sz="1200" b="1" noProof="1">
                <a:solidFill>
                  <a:schemeClr val="bg1"/>
                </a:solidFill>
                <a:latin typeface="Calibri" panose="020F0502020204030204" pitchFamily="34" charset="0"/>
                <a:cs typeface="Calibri" panose="020F0502020204030204" pitchFamily="34" charset="0"/>
              </a:rPr>
              <a:t>7</a:t>
            </a:r>
            <a:endParaRPr kumimoji="0" lang="de-DE" sz="1200" b="1" i="0" u="none" strike="noStrike" cap="none" normalizeH="0" baseline="0" noProof="1">
              <a:ln>
                <a:noFill/>
              </a:ln>
              <a:solidFill>
                <a:schemeClr val="bg1"/>
              </a:solidFill>
              <a:effectLst/>
              <a:latin typeface="Calibri" panose="020F0502020204030204" pitchFamily="34" charset="0"/>
              <a:cs typeface="Calibri" panose="020F0502020204030204" pitchFamily="34" charset="0"/>
            </a:endParaRPr>
          </a:p>
        </p:txBody>
      </p:sp>
      <p:sp>
        <p:nvSpPr>
          <p:cNvPr id="52" name="Text Box 53">
            <a:extLst>
              <a:ext uri="{FF2B5EF4-FFF2-40B4-BE49-F238E27FC236}">
                <a16:creationId xmlns:a16="http://schemas.microsoft.com/office/drawing/2014/main" id="{D65FFCB1-71EC-489A-B02F-11C8A9F10CE9}"/>
              </a:ext>
            </a:extLst>
          </p:cNvPr>
          <p:cNvSpPr txBox="1">
            <a:spLocks noChangeArrowheads="1"/>
          </p:cNvSpPr>
          <p:nvPr/>
        </p:nvSpPr>
        <p:spPr bwMode="gray">
          <a:xfrm>
            <a:off x="654870" y="1856802"/>
            <a:ext cx="3353824" cy="210892"/>
          </a:xfrm>
          <a:prstGeom prst="rect">
            <a:avLst/>
          </a:prstGeom>
          <a:noFill/>
          <a:ln w="9525">
            <a:noFill/>
            <a:miter lim="800000"/>
            <a:headEnd/>
            <a:tailEnd/>
          </a:ln>
        </p:spPr>
        <p:txBody>
          <a:bodyPr wrap="square" lIns="0" tIns="0" rIns="0" bIns="0">
            <a:spAutoFit/>
          </a:bodyPr>
          <a:lstStyle/>
          <a:p>
            <a:pPr>
              <a:lnSpc>
                <a:spcPts val="1680"/>
              </a:lnSpc>
              <a:spcBef>
                <a:spcPts val="600"/>
              </a:spcBef>
              <a:spcAft>
                <a:spcPts val="600"/>
              </a:spcAft>
              <a:buClr>
                <a:srgbClr val="E40019"/>
              </a:buClr>
              <a:buSzPts val="1600"/>
              <a:defRPr/>
            </a:pPr>
            <a:r>
              <a:rPr lang="de-DE" sz="1400" noProof="1">
                <a:solidFill>
                  <a:srgbClr val="696969"/>
                </a:solidFill>
                <a:latin typeface="Calibri" panose="020F0502020204030204" pitchFamily="34" charset="0"/>
                <a:cs typeface="Calibri" panose="020F0502020204030204" pitchFamily="34" charset="0"/>
              </a:rPr>
              <a:t>Bewertung Rückläufe, Strategieprüfung</a:t>
            </a:r>
          </a:p>
        </p:txBody>
      </p:sp>
      <p:sp>
        <p:nvSpPr>
          <p:cNvPr id="54" name="Textfeld 12">
            <a:extLst>
              <a:ext uri="{FF2B5EF4-FFF2-40B4-BE49-F238E27FC236}">
                <a16:creationId xmlns:a16="http://schemas.microsoft.com/office/drawing/2014/main" id="{0CB427CF-0107-4695-879C-C30A5350DBA4}"/>
              </a:ext>
            </a:extLst>
          </p:cNvPr>
          <p:cNvSpPr txBox="1"/>
          <p:nvPr/>
        </p:nvSpPr>
        <p:spPr>
          <a:xfrm>
            <a:off x="3436777" y="1015870"/>
            <a:ext cx="2071327" cy="246221"/>
          </a:xfrm>
          <a:prstGeom prst="rect">
            <a:avLst/>
          </a:prstGeom>
        </p:spPr>
        <p:txBody>
          <a:bodyPr vert="horz" wrap="square" lIns="0" tIns="0" rIns="0" bIns="0" rtlCol="0">
            <a:spAutoFit/>
          </a:bodyPr>
          <a:lstStyle/>
          <a:p>
            <a:pPr defTabSz="801688" eaLnBrk="0" hangingPunct="0">
              <a:buClr>
                <a:schemeClr val="accent2"/>
              </a:buClr>
              <a:buSzPts val="1600"/>
              <a:defRPr/>
            </a:pPr>
            <a:r>
              <a:rPr lang="de-DE" sz="1600" b="1" noProof="1">
                <a:solidFill>
                  <a:srgbClr val="696969"/>
                </a:solidFill>
                <a:latin typeface="Calibri" panose="020F0502020204030204" pitchFamily="34" charset="0"/>
                <a:cs typeface="Calibri" panose="020F0502020204030204" pitchFamily="34" charset="0"/>
              </a:rPr>
              <a:t>Markteinführung</a:t>
            </a:r>
          </a:p>
        </p:txBody>
      </p:sp>
      <p:sp>
        <p:nvSpPr>
          <p:cNvPr id="56" name="Sechseck 17">
            <a:extLst>
              <a:ext uri="{FF2B5EF4-FFF2-40B4-BE49-F238E27FC236}">
                <a16:creationId xmlns:a16="http://schemas.microsoft.com/office/drawing/2014/main" id="{FC09723D-FB24-4133-B7FB-00416771132B}"/>
              </a:ext>
            </a:extLst>
          </p:cNvPr>
          <p:cNvSpPr/>
          <p:nvPr/>
        </p:nvSpPr>
        <p:spPr bwMode="gray">
          <a:xfrm>
            <a:off x="3024565" y="987574"/>
            <a:ext cx="352424" cy="234165"/>
          </a:xfrm>
          <a:prstGeom prst="hexagon">
            <a:avLst/>
          </a:prstGeom>
          <a:solidFill>
            <a:schemeClr val="accent2"/>
          </a:solidFill>
          <a:ln w="12700">
            <a:solidFill>
              <a:srgbClr val="DDDDDD"/>
            </a:solidFill>
            <a:miter lim="800000"/>
            <a:headEnd/>
            <a:tailEnd/>
          </a:ln>
          <a:effectLst/>
        </p:spPr>
        <p:txBody>
          <a:bodyPr vert="horz" wrap="square" lIns="108000" tIns="108000" rIns="108000" bIns="1080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
                <a:schemeClr val="accent2"/>
              </a:buClr>
              <a:buSzPts val="1600"/>
              <a:tabLst/>
            </a:pPr>
            <a:r>
              <a:rPr kumimoji="0" lang="de-DE" sz="1200" b="1" i="0" u="none" strike="noStrike" cap="none" normalizeH="0" baseline="0" noProof="1">
                <a:ln>
                  <a:noFill/>
                </a:ln>
                <a:solidFill>
                  <a:schemeClr val="bg1"/>
                </a:solidFill>
                <a:effectLst/>
                <a:latin typeface="Calibri" panose="020F0502020204030204" pitchFamily="34" charset="0"/>
                <a:cs typeface="Calibri" panose="020F0502020204030204" pitchFamily="34" charset="0"/>
              </a:rPr>
              <a:t>8</a:t>
            </a:r>
          </a:p>
        </p:txBody>
      </p:sp>
      <p:sp>
        <p:nvSpPr>
          <p:cNvPr id="2" name="Titel 1"/>
          <p:cNvSpPr>
            <a:spLocks noGrp="1"/>
          </p:cNvSpPr>
          <p:nvPr>
            <p:ph type="title"/>
          </p:nvPr>
        </p:nvSpPr>
        <p:spPr>
          <a:xfrm>
            <a:off x="251520" y="123478"/>
            <a:ext cx="6840760" cy="511324"/>
          </a:xfrm>
        </p:spPr>
        <p:txBody>
          <a:bodyPr/>
          <a:lstStyle/>
          <a:p>
            <a:r>
              <a:rPr lang="de-DE" dirty="0"/>
              <a:t>Strategische Beratungen</a:t>
            </a:r>
          </a:p>
        </p:txBody>
      </p:sp>
      <p:sp>
        <p:nvSpPr>
          <p:cNvPr id="3" name="Datumsplatzhalter 2">
            <a:extLst>
              <a:ext uri="{FF2B5EF4-FFF2-40B4-BE49-F238E27FC236}">
                <a16:creationId xmlns:a16="http://schemas.microsoft.com/office/drawing/2014/main" id="{27AD55B7-7FBE-EE72-E738-D89382655A6D}"/>
              </a:ext>
            </a:extLst>
          </p:cNvPr>
          <p:cNvSpPr>
            <a:spLocks noGrp="1"/>
          </p:cNvSpPr>
          <p:nvPr>
            <p:ph type="dt" sz="half" idx="2"/>
          </p:nvPr>
        </p:nvSpPr>
        <p:spPr/>
        <p:txBody>
          <a:bodyPr/>
          <a:lstStyle/>
          <a:p>
            <a:r>
              <a:rPr lang="de-DE"/>
              <a:t>15.03.2023</a:t>
            </a:r>
            <a:endParaRPr lang="de-DE" dirty="0"/>
          </a:p>
        </p:txBody>
      </p:sp>
      <p:sp>
        <p:nvSpPr>
          <p:cNvPr id="4" name="Fußzeilenplatzhalter 3">
            <a:extLst>
              <a:ext uri="{FF2B5EF4-FFF2-40B4-BE49-F238E27FC236}">
                <a16:creationId xmlns:a16="http://schemas.microsoft.com/office/drawing/2014/main" id="{6D01C602-0ADF-3FEA-6123-15B12476D973}"/>
              </a:ext>
            </a:extLst>
          </p:cNvPr>
          <p:cNvSpPr>
            <a:spLocks noGrp="1"/>
          </p:cNvSpPr>
          <p:nvPr>
            <p:ph type="ftr" sz="quarter" idx="3"/>
          </p:nvPr>
        </p:nvSpPr>
        <p:spPr/>
        <p:txBody>
          <a:bodyPr/>
          <a:lstStyle/>
          <a:p>
            <a:r>
              <a:rPr lang="de-DE"/>
              <a:t>Interventionen der EU</a:t>
            </a:r>
            <a:endParaRPr lang="de-DE" dirty="0"/>
          </a:p>
        </p:txBody>
      </p:sp>
      <p:sp>
        <p:nvSpPr>
          <p:cNvPr id="5" name="Foliennummernplatzhalter 4">
            <a:extLst>
              <a:ext uri="{FF2B5EF4-FFF2-40B4-BE49-F238E27FC236}">
                <a16:creationId xmlns:a16="http://schemas.microsoft.com/office/drawing/2014/main" id="{84FD78A9-1BAF-81E9-EC6A-B60FF280F0A0}"/>
              </a:ext>
            </a:extLst>
          </p:cNvPr>
          <p:cNvSpPr>
            <a:spLocks noGrp="1"/>
          </p:cNvSpPr>
          <p:nvPr>
            <p:ph type="sldNum" sz="quarter" idx="4"/>
          </p:nvPr>
        </p:nvSpPr>
        <p:spPr/>
        <p:txBody>
          <a:bodyPr/>
          <a:lstStyle/>
          <a:p>
            <a:fld id="{451AA64C-E0B0-46F1-8CD3-03730F1A5CF9}" type="slidenum">
              <a:rPr lang="de-DE" smtClean="0"/>
              <a:pPr/>
              <a:t>40</a:t>
            </a:fld>
            <a:endParaRPr lang="de-DE" dirty="0"/>
          </a:p>
        </p:txBody>
      </p:sp>
    </p:spTree>
    <p:extLst>
      <p:ext uri="{BB962C8B-B14F-4D97-AF65-F5344CB8AC3E}">
        <p14:creationId xmlns:p14="http://schemas.microsoft.com/office/powerpoint/2010/main" val="28257053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510C724-F76D-3C10-7DD8-9AAA6F694BF1}"/>
              </a:ext>
            </a:extLst>
          </p:cNvPr>
          <p:cNvSpPr txBox="1"/>
          <p:nvPr/>
        </p:nvSpPr>
        <p:spPr>
          <a:xfrm>
            <a:off x="6588224" y="3291830"/>
            <a:ext cx="1656184" cy="769441"/>
          </a:xfrm>
          <a:prstGeom prst="rect">
            <a:avLst/>
          </a:prstGeom>
          <a:noFill/>
        </p:spPr>
        <p:txBody>
          <a:bodyPr wrap="square">
            <a:spAutoFit/>
          </a:bodyPr>
          <a:lstStyle/>
          <a:p>
            <a:pPr eaLnBrk="1" hangingPunct="1"/>
            <a:r>
              <a:rPr lang="en-IE" altLang="en-US" sz="1100" dirty="0" err="1">
                <a:latin typeface="Calibri" panose="020F0502020204030204" pitchFamily="34" charset="0"/>
                <a:cs typeface="Calibri" panose="020F0502020204030204" pitchFamily="34" charset="0"/>
              </a:rPr>
              <a:t>Dr.</a:t>
            </a:r>
            <a:r>
              <a:rPr lang="en-IE" altLang="en-US" sz="1100" dirty="0">
                <a:latin typeface="Calibri" panose="020F0502020204030204" pitchFamily="34" charset="0"/>
                <a:cs typeface="Calibri" panose="020F0502020204030204" pitchFamily="34" charset="0"/>
              </a:rPr>
              <a:t> Uwe Birk</a:t>
            </a:r>
          </a:p>
          <a:p>
            <a:pPr eaLnBrk="1" hangingPunct="1"/>
            <a:r>
              <a:rPr lang="en-IE" altLang="en-US" sz="1100" dirty="0">
                <a:latin typeface="Calibri" panose="020F0502020204030204" pitchFamily="34" charset="0"/>
                <a:cs typeface="Calibri" panose="020F0502020204030204" pitchFamily="34" charset="0"/>
              </a:rPr>
              <a:t>bi@zenit.de </a:t>
            </a:r>
          </a:p>
          <a:p>
            <a:pPr eaLnBrk="1" hangingPunct="1"/>
            <a:r>
              <a:rPr lang="en-IE" altLang="en-US" sz="1100" dirty="0">
                <a:latin typeface="Calibri" panose="020F0502020204030204" pitchFamily="34" charset="0"/>
                <a:cs typeface="Calibri" panose="020F0502020204030204" pitchFamily="34" charset="0"/>
              </a:rPr>
              <a:t>0208 3000 4-49</a:t>
            </a:r>
          </a:p>
          <a:p>
            <a:pPr eaLnBrk="1" hangingPunct="1"/>
            <a:r>
              <a:rPr lang="en-IE" altLang="en-US" sz="1100" dirty="0">
                <a:solidFill>
                  <a:srgbClr val="FFFFFF"/>
                </a:solidFill>
                <a:latin typeface="Myriad Pro Light" pitchFamily="34" charset="0"/>
                <a:hlinkClick r:id="rId3"/>
              </a:rPr>
              <a:t>www.synergien-nrw.de</a:t>
            </a:r>
            <a:endParaRPr lang="en-IE" altLang="en-US" sz="1100" dirty="0">
              <a:solidFill>
                <a:srgbClr val="FFFFFF"/>
              </a:solidFill>
              <a:latin typeface="Myriad Pro Light" pitchFamily="34" charset="0"/>
            </a:endParaRPr>
          </a:p>
        </p:txBody>
      </p:sp>
    </p:spTree>
    <p:extLst>
      <p:ext uri="{BB962C8B-B14F-4D97-AF65-F5344CB8AC3E}">
        <p14:creationId xmlns:p14="http://schemas.microsoft.com/office/powerpoint/2010/main" val="214740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Basis für alle Fördermaßnahmen</a:t>
            </a:r>
          </a:p>
        </p:txBody>
      </p:sp>
      <p:sp>
        <p:nvSpPr>
          <p:cNvPr id="4" name="Textplatzhalter 3"/>
          <p:cNvSpPr>
            <a:spLocks noGrp="1"/>
          </p:cNvSpPr>
          <p:nvPr>
            <p:ph type="body" sz="quarter" idx="10"/>
          </p:nvPr>
        </p:nvSpPr>
        <p:spPr/>
        <p:txBody>
          <a:bodyPr/>
          <a:lstStyle/>
          <a:p>
            <a:r>
              <a:rPr lang="de-DE" dirty="0"/>
              <a:t>Ausnahmen vom generellen Beihilfeverbot</a:t>
            </a:r>
          </a:p>
        </p:txBody>
      </p:sp>
      <p:sp>
        <p:nvSpPr>
          <p:cNvPr id="24" name="Rectangle 33"/>
          <p:cNvSpPr>
            <a:spLocks noChangeArrowheads="1"/>
          </p:cNvSpPr>
          <p:nvPr/>
        </p:nvSpPr>
        <p:spPr bwMode="auto">
          <a:xfrm>
            <a:off x="6228160" y="2001417"/>
            <a:ext cx="2379941" cy="2442541"/>
          </a:xfrm>
          <a:prstGeom prst="rect">
            <a:avLst/>
          </a:prstGeom>
          <a:solidFill>
            <a:srgbClr val="109238"/>
          </a:solidFill>
          <a:ln>
            <a:noFill/>
          </a:ln>
        </p:spPr>
        <p:txBody>
          <a:bodyPr/>
          <a:lstStyle>
            <a:lvl1pPr>
              <a:defRPr sz="2400">
                <a:solidFill>
                  <a:schemeClr val="tx1"/>
                </a:solidFill>
                <a:latin typeface="Arial" pitchFamily="34" charset="0"/>
                <a:ea typeface="Arial Unicode MS" pitchFamily="34" charset="-128"/>
                <a:cs typeface="Arial Unicode MS" pitchFamily="34" charset="-128"/>
              </a:defRPr>
            </a:lvl1pPr>
            <a:lvl2pPr marL="37931725" indent="-37474525">
              <a:defRPr sz="2400">
                <a:solidFill>
                  <a:schemeClr val="tx1"/>
                </a:solidFill>
                <a:latin typeface="Arial" pitchFamily="34" charset="0"/>
                <a:ea typeface="Arial Unicode MS" pitchFamily="34" charset="-128"/>
                <a:cs typeface="Arial Unicode MS" pitchFamily="34" charset="-128"/>
              </a:defRPr>
            </a:lvl2pPr>
            <a:lvl3pPr marL="1143000" indent="-228600">
              <a:defRPr sz="2400">
                <a:solidFill>
                  <a:schemeClr val="tx1"/>
                </a:solidFill>
                <a:latin typeface="Arial" pitchFamily="34" charset="0"/>
                <a:ea typeface="Arial Unicode MS" pitchFamily="34" charset="-128"/>
                <a:cs typeface="Arial Unicode MS" pitchFamily="34" charset="-128"/>
              </a:defRPr>
            </a:lvl3pPr>
            <a:lvl4pPr marL="1600200" indent="-228600">
              <a:defRPr sz="2400">
                <a:solidFill>
                  <a:schemeClr val="tx1"/>
                </a:solidFill>
                <a:latin typeface="Arial" pitchFamily="34" charset="0"/>
                <a:ea typeface="Arial Unicode MS" pitchFamily="34" charset="-128"/>
                <a:cs typeface="Arial Unicode MS" pitchFamily="34" charset="-128"/>
              </a:defRPr>
            </a:lvl4pPr>
            <a:lvl5pPr marL="2057400" indent="-228600">
              <a:defRPr sz="24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9pPr>
          </a:lstStyle>
          <a:p>
            <a:endParaRPr lang="de-DE" altLang="en-US" sz="2100" dirty="0"/>
          </a:p>
        </p:txBody>
      </p:sp>
      <p:sp>
        <p:nvSpPr>
          <p:cNvPr id="25" name="Rectangle 32"/>
          <p:cNvSpPr>
            <a:spLocks noChangeArrowheads="1"/>
          </p:cNvSpPr>
          <p:nvPr/>
        </p:nvSpPr>
        <p:spPr bwMode="auto">
          <a:xfrm>
            <a:off x="3384947" y="2001417"/>
            <a:ext cx="2381636" cy="2442541"/>
          </a:xfrm>
          <a:prstGeom prst="rect">
            <a:avLst/>
          </a:prstGeom>
          <a:solidFill>
            <a:srgbClr val="144393"/>
          </a:solidFill>
          <a:ln>
            <a:noFill/>
          </a:ln>
        </p:spPr>
        <p:txBody>
          <a:bodyPr/>
          <a:lstStyle>
            <a:lvl1pPr>
              <a:defRPr sz="2400">
                <a:solidFill>
                  <a:schemeClr val="tx1"/>
                </a:solidFill>
                <a:latin typeface="Arial" pitchFamily="34" charset="0"/>
                <a:ea typeface="Arial Unicode MS" pitchFamily="34" charset="-128"/>
                <a:cs typeface="Arial Unicode MS" pitchFamily="34" charset="-128"/>
              </a:defRPr>
            </a:lvl1pPr>
            <a:lvl2pPr marL="37931725" indent="-37474525">
              <a:defRPr sz="2400">
                <a:solidFill>
                  <a:schemeClr val="tx1"/>
                </a:solidFill>
                <a:latin typeface="Arial" pitchFamily="34" charset="0"/>
                <a:ea typeface="Arial Unicode MS" pitchFamily="34" charset="-128"/>
                <a:cs typeface="Arial Unicode MS" pitchFamily="34" charset="-128"/>
              </a:defRPr>
            </a:lvl2pPr>
            <a:lvl3pPr marL="1143000" indent="-228600">
              <a:defRPr sz="2400">
                <a:solidFill>
                  <a:schemeClr val="tx1"/>
                </a:solidFill>
                <a:latin typeface="Arial" pitchFamily="34" charset="0"/>
                <a:ea typeface="Arial Unicode MS" pitchFamily="34" charset="-128"/>
                <a:cs typeface="Arial Unicode MS" pitchFamily="34" charset="-128"/>
              </a:defRPr>
            </a:lvl3pPr>
            <a:lvl4pPr marL="1600200" indent="-228600">
              <a:defRPr sz="2400">
                <a:solidFill>
                  <a:schemeClr val="tx1"/>
                </a:solidFill>
                <a:latin typeface="Arial" pitchFamily="34" charset="0"/>
                <a:ea typeface="Arial Unicode MS" pitchFamily="34" charset="-128"/>
                <a:cs typeface="Arial Unicode MS" pitchFamily="34" charset="-128"/>
              </a:defRPr>
            </a:lvl4pPr>
            <a:lvl5pPr marL="2057400" indent="-228600">
              <a:defRPr sz="24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9pPr>
          </a:lstStyle>
          <a:p>
            <a:endParaRPr lang="de-DE" altLang="en-US" sz="2100" dirty="0"/>
          </a:p>
        </p:txBody>
      </p:sp>
      <p:sp>
        <p:nvSpPr>
          <p:cNvPr id="26" name="Rectangle 3"/>
          <p:cNvSpPr>
            <a:spLocks noChangeArrowheads="1"/>
          </p:cNvSpPr>
          <p:nvPr/>
        </p:nvSpPr>
        <p:spPr bwMode="auto">
          <a:xfrm>
            <a:off x="547687" y="2001417"/>
            <a:ext cx="2379942" cy="2442541"/>
          </a:xfrm>
          <a:prstGeom prst="rect">
            <a:avLst/>
          </a:prstGeom>
          <a:solidFill>
            <a:srgbClr val="E41B21"/>
          </a:solidFill>
          <a:ln>
            <a:noFill/>
          </a:ln>
        </p:spPr>
        <p:txBody>
          <a:bodyPr/>
          <a:lstStyle>
            <a:lvl1pPr>
              <a:defRPr sz="2400">
                <a:solidFill>
                  <a:schemeClr val="tx1"/>
                </a:solidFill>
                <a:latin typeface="Arial" pitchFamily="34" charset="0"/>
                <a:ea typeface="Arial Unicode MS" pitchFamily="34" charset="-128"/>
                <a:cs typeface="Arial Unicode MS" pitchFamily="34" charset="-128"/>
              </a:defRPr>
            </a:lvl1pPr>
            <a:lvl2pPr marL="37931725" indent="-37474525">
              <a:defRPr sz="2400">
                <a:solidFill>
                  <a:schemeClr val="tx1"/>
                </a:solidFill>
                <a:latin typeface="Arial" pitchFamily="34" charset="0"/>
                <a:ea typeface="Arial Unicode MS" pitchFamily="34" charset="-128"/>
                <a:cs typeface="Arial Unicode MS" pitchFamily="34" charset="-128"/>
              </a:defRPr>
            </a:lvl2pPr>
            <a:lvl3pPr marL="1143000" indent="-228600">
              <a:defRPr sz="2400">
                <a:solidFill>
                  <a:schemeClr val="tx1"/>
                </a:solidFill>
                <a:latin typeface="Arial" pitchFamily="34" charset="0"/>
                <a:ea typeface="Arial Unicode MS" pitchFamily="34" charset="-128"/>
                <a:cs typeface="Arial Unicode MS" pitchFamily="34" charset="-128"/>
              </a:defRPr>
            </a:lvl3pPr>
            <a:lvl4pPr marL="1600200" indent="-228600">
              <a:defRPr sz="2400">
                <a:solidFill>
                  <a:schemeClr val="tx1"/>
                </a:solidFill>
                <a:latin typeface="Arial" pitchFamily="34" charset="0"/>
                <a:ea typeface="Arial Unicode MS" pitchFamily="34" charset="-128"/>
                <a:cs typeface="Arial Unicode MS" pitchFamily="34" charset="-128"/>
              </a:defRPr>
            </a:lvl4pPr>
            <a:lvl5pPr marL="2057400" indent="-228600">
              <a:defRPr sz="24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9pPr>
          </a:lstStyle>
          <a:p>
            <a:endParaRPr lang="de-DE" altLang="en-US" sz="2100" dirty="0"/>
          </a:p>
        </p:txBody>
      </p:sp>
      <p:sp>
        <p:nvSpPr>
          <p:cNvPr id="27" name="TextBox 1"/>
          <p:cNvSpPr txBox="1">
            <a:spLocks noChangeArrowheads="1"/>
          </p:cNvSpPr>
          <p:nvPr/>
        </p:nvSpPr>
        <p:spPr bwMode="auto">
          <a:xfrm>
            <a:off x="3384947" y="3807650"/>
            <a:ext cx="2381636" cy="507600"/>
          </a:xfrm>
          <a:prstGeom prst="rect">
            <a:avLst/>
          </a:prstGeom>
          <a:solidFill>
            <a:schemeClr val="bg1">
              <a:alpha val="14902"/>
            </a:schemeClr>
          </a:solidFill>
          <a:ln>
            <a:noFill/>
          </a:ln>
          <a:effectLst>
            <a:outerShdw blurRad="50800" dist="38100" dir="5400000" algn="t" rotWithShape="0">
              <a:srgbClr val="808080">
                <a:alpha val="1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tIns="68580" bIns="68580" anchor="ctr" anchorCtr="0">
            <a:noAutofit/>
          </a:bodyPr>
          <a:lstStyle>
            <a:lvl1pPr>
              <a:defRPr sz="2400">
                <a:solidFill>
                  <a:schemeClr val="tx1"/>
                </a:solidFill>
                <a:latin typeface="Arial" pitchFamily="34" charset="0"/>
                <a:ea typeface="Arial Unicode MS" pitchFamily="34" charset="-128"/>
                <a:cs typeface="Arial Unicode MS" pitchFamily="34" charset="-128"/>
              </a:defRPr>
            </a:lvl1pPr>
            <a:lvl2pPr marL="37931725" indent="-37474525">
              <a:defRPr sz="2400">
                <a:solidFill>
                  <a:schemeClr val="tx1"/>
                </a:solidFill>
                <a:latin typeface="Arial" pitchFamily="34" charset="0"/>
                <a:ea typeface="Arial Unicode MS" pitchFamily="34" charset="-128"/>
                <a:cs typeface="Arial Unicode MS" pitchFamily="34" charset="-128"/>
              </a:defRPr>
            </a:lvl2pPr>
            <a:lvl3pPr marL="1143000" indent="-228600">
              <a:defRPr sz="2400">
                <a:solidFill>
                  <a:schemeClr val="tx1"/>
                </a:solidFill>
                <a:latin typeface="Arial" pitchFamily="34" charset="0"/>
                <a:ea typeface="Arial Unicode MS" pitchFamily="34" charset="-128"/>
                <a:cs typeface="Arial Unicode MS" pitchFamily="34" charset="-128"/>
              </a:defRPr>
            </a:lvl3pPr>
            <a:lvl4pPr marL="1600200" indent="-228600">
              <a:defRPr sz="2400">
                <a:solidFill>
                  <a:schemeClr val="tx1"/>
                </a:solidFill>
                <a:latin typeface="Arial" pitchFamily="34" charset="0"/>
                <a:ea typeface="Arial Unicode MS" pitchFamily="34" charset="-128"/>
                <a:cs typeface="Arial Unicode MS" pitchFamily="34" charset="-128"/>
              </a:defRPr>
            </a:lvl4pPr>
            <a:lvl5pPr marL="2057400" indent="-228600">
              <a:defRPr sz="24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9pPr>
          </a:lstStyle>
          <a:p>
            <a:pPr algn="ctr">
              <a:defRPr/>
            </a:pPr>
            <a:r>
              <a:rPr lang="de-DE" altLang="en-US" sz="1200" dirty="0">
                <a:solidFill>
                  <a:schemeClr val="bg1"/>
                </a:solidFill>
                <a:latin typeface="Myriad Pro"/>
                <a:ea typeface="Myriad Pro"/>
                <a:cs typeface="Myriad Pro"/>
              </a:rPr>
              <a:t>NRW-EFRE-Förderungen </a:t>
            </a:r>
            <a:br>
              <a:rPr lang="de-DE" altLang="en-US" sz="1200" dirty="0">
                <a:solidFill>
                  <a:schemeClr val="bg1"/>
                </a:solidFill>
                <a:latin typeface="Myriad Pro"/>
                <a:ea typeface="Myriad Pro"/>
                <a:cs typeface="Myriad Pro"/>
              </a:rPr>
            </a:br>
            <a:r>
              <a:rPr lang="de-DE" altLang="en-US" sz="1200" dirty="0">
                <a:solidFill>
                  <a:schemeClr val="bg1"/>
                </a:solidFill>
                <a:latin typeface="Myriad Pro"/>
                <a:ea typeface="Myriad Pro"/>
                <a:cs typeface="Myriad Pro"/>
              </a:rPr>
              <a:t>progres.NRW</a:t>
            </a:r>
            <a:endParaRPr lang="de-DE" altLang="en-US" sz="1200" dirty="0">
              <a:solidFill>
                <a:schemeClr val="bg1"/>
              </a:solidFill>
              <a:ea typeface="ＭＳ Ｐゴシック" pitchFamily="34" charset="-128"/>
            </a:endParaRPr>
          </a:p>
        </p:txBody>
      </p:sp>
      <p:sp>
        <p:nvSpPr>
          <p:cNvPr id="28" name="TextBox 1"/>
          <p:cNvSpPr txBox="1">
            <a:spLocks noChangeArrowheads="1"/>
          </p:cNvSpPr>
          <p:nvPr/>
        </p:nvSpPr>
        <p:spPr bwMode="auto">
          <a:xfrm>
            <a:off x="6226969" y="3808771"/>
            <a:ext cx="2381636" cy="507600"/>
          </a:xfrm>
          <a:prstGeom prst="rect">
            <a:avLst/>
          </a:prstGeom>
          <a:solidFill>
            <a:schemeClr val="bg1">
              <a:alpha val="14902"/>
            </a:schemeClr>
          </a:solidFill>
          <a:ln>
            <a:noFill/>
          </a:ln>
          <a:effectLst>
            <a:outerShdw blurRad="50800" dist="38100" dir="5400000" algn="t" rotWithShape="0">
              <a:srgbClr val="808080">
                <a:alpha val="1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tIns="68580" bIns="68580" anchor="ctr" anchorCtr="0">
            <a:noAutofit/>
          </a:bodyPr>
          <a:lstStyle>
            <a:lvl1pPr>
              <a:defRPr sz="2400">
                <a:solidFill>
                  <a:schemeClr val="tx1"/>
                </a:solidFill>
                <a:latin typeface="Arial" pitchFamily="34" charset="0"/>
                <a:ea typeface="Arial Unicode MS" pitchFamily="34" charset="-128"/>
                <a:cs typeface="Arial Unicode MS" pitchFamily="34" charset="-128"/>
              </a:defRPr>
            </a:lvl1pPr>
            <a:lvl2pPr marL="37931725" indent="-37474525">
              <a:defRPr sz="2400">
                <a:solidFill>
                  <a:schemeClr val="tx1"/>
                </a:solidFill>
                <a:latin typeface="Arial" pitchFamily="34" charset="0"/>
                <a:ea typeface="Arial Unicode MS" pitchFamily="34" charset="-128"/>
                <a:cs typeface="Arial Unicode MS" pitchFamily="34" charset="-128"/>
              </a:defRPr>
            </a:lvl2pPr>
            <a:lvl3pPr marL="1143000" indent="-228600">
              <a:defRPr sz="2400">
                <a:solidFill>
                  <a:schemeClr val="tx1"/>
                </a:solidFill>
                <a:latin typeface="Arial" pitchFamily="34" charset="0"/>
                <a:ea typeface="Arial Unicode MS" pitchFamily="34" charset="-128"/>
                <a:cs typeface="Arial Unicode MS" pitchFamily="34" charset="-128"/>
              </a:defRPr>
            </a:lvl3pPr>
            <a:lvl4pPr marL="1600200" indent="-228600">
              <a:defRPr sz="2400">
                <a:solidFill>
                  <a:schemeClr val="tx1"/>
                </a:solidFill>
                <a:latin typeface="Arial" pitchFamily="34" charset="0"/>
                <a:ea typeface="Arial Unicode MS" pitchFamily="34" charset="-128"/>
                <a:cs typeface="Arial Unicode MS" pitchFamily="34" charset="-128"/>
              </a:defRPr>
            </a:lvl4pPr>
            <a:lvl5pPr marL="2057400" indent="-228600">
              <a:defRPr sz="24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Arial Unicode MS" pitchFamily="34" charset="-128"/>
                <a:cs typeface="Arial Unicode MS" pitchFamily="34" charset="-128"/>
              </a:defRPr>
            </a:lvl9pPr>
          </a:lstStyle>
          <a:p>
            <a:pPr algn="ctr">
              <a:defRPr/>
            </a:pPr>
            <a:r>
              <a:rPr lang="de-DE" altLang="en-US" sz="1200" dirty="0">
                <a:solidFill>
                  <a:schemeClr val="bg1"/>
                </a:solidFill>
                <a:latin typeface="+mj-lt"/>
                <a:ea typeface="Myriad Pro"/>
                <a:cs typeface="Myriad Pro"/>
              </a:rPr>
              <a:t>Programm</a:t>
            </a:r>
            <a:br>
              <a:rPr lang="de-DE" altLang="en-US" sz="1200" dirty="0">
                <a:solidFill>
                  <a:schemeClr val="bg1"/>
                </a:solidFill>
                <a:latin typeface="+mj-lt"/>
                <a:ea typeface="Myriad Pro"/>
                <a:cs typeface="Myriad Pro"/>
              </a:rPr>
            </a:br>
            <a:r>
              <a:rPr lang="de-DE" altLang="en-US" sz="1200" dirty="0">
                <a:solidFill>
                  <a:schemeClr val="bg1"/>
                </a:solidFill>
                <a:latin typeface="+mj-lt"/>
                <a:ea typeface="Myriad Pro"/>
                <a:cs typeface="Myriad Pro"/>
              </a:rPr>
              <a:t> “De-minimis” des BAG</a:t>
            </a:r>
          </a:p>
        </p:txBody>
      </p:sp>
      <p:sp>
        <p:nvSpPr>
          <p:cNvPr id="29" name="TextBox 1"/>
          <p:cNvSpPr txBox="1">
            <a:spLocks noChangeArrowheads="1"/>
          </p:cNvSpPr>
          <p:nvPr/>
        </p:nvSpPr>
        <p:spPr bwMode="auto">
          <a:xfrm>
            <a:off x="547687" y="3807650"/>
            <a:ext cx="2379942" cy="507600"/>
          </a:xfrm>
          <a:prstGeom prst="rect">
            <a:avLst/>
          </a:prstGeom>
          <a:solidFill>
            <a:schemeClr val="bg1">
              <a:alpha val="14902"/>
            </a:schemeClr>
          </a:solidFill>
          <a:ln>
            <a:noFill/>
          </a:ln>
          <a:effectLst>
            <a:outerShdw blurRad="50800" dist="38100" dir="5400000" algn="t" rotWithShape="0">
              <a:srgbClr val="808080">
                <a:alpha val="1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tIns="68580" bIns="68580">
            <a:noAutofit/>
          </a:bodyPr>
          <a:lstStyle>
            <a:lvl1pPr>
              <a:spcBef>
                <a:spcPct val="20000"/>
              </a:spcBef>
              <a:buClr>
                <a:srgbClr val="006491"/>
              </a:buClr>
              <a:buChar char="•"/>
              <a:defRPr sz="3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a:spcBef>
                <a:spcPct val="20000"/>
              </a:spcBef>
              <a:buClr>
                <a:srgbClr val="64B4E6"/>
              </a:buClr>
              <a:buFont typeface="Wingdings" panose="05000000000000000000" pitchFamily="2" charset="2"/>
              <a:buChar char="§"/>
              <a:defRPr sz="28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spcBef>
                <a:spcPct val="20000"/>
              </a:spcBef>
              <a:buClr>
                <a:srgbClr val="006491"/>
              </a:buClr>
              <a:buChar char="•"/>
              <a:defRPr sz="2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spcBef>
                <a:spcPct val="20000"/>
              </a:spcBef>
              <a:buClr>
                <a:srgbClr val="64B4E6"/>
              </a:buClr>
              <a:buFont typeface="Wingdings" panose="05000000000000000000" pitchFamily="2" charset="2"/>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spcBef>
                <a:spcPct val="20000"/>
              </a:spcBef>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spcBef>
                <a:spcPct val="0"/>
              </a:spcBef>
              <a:buClrTx/>
              <a:buFontTx/>
              <a:buNone/>
              <a:defRPr/>
            </a:pPr>
            <a:r>
              <a:rPr lang="de-DE" altLang="en-US" sz="1200" dirty="0">
                <a:solidFill>
                  <a:schemeClr val="bg1"/>
                </a:solidFill>
                <a:latin typeface="+mj-lt"/>
                <a:ea typeface="Myriad Pro" charset="0"/>
                <a:cs typeface="Myriad Pro" charset="0"/>
              </a:rPr>
              <a:t>Wiedervereinigung, </a:t>
            </a:r>
            <a:br>
              <a:rPr lang="de-DE" altLang="en-US" sz="1200" dirty="0">
                <a:solidFill>
                  <a:schemeClr val="bg1"/>
                </a:solidFill>
                <a:latin typeface="+mj-lt"/>
                <a:ea typeface="Myriad Pro" charset="0"/>
                <a:cs typeface="Myriad Pro" charset="0"/>
              </a:rPr>
            </a:br>
            <a:r>
              <a:rPr lang="de-DE" altLang="en-US" sz="1200" dirty="0">
                <a:solidFill>
                  <a:schemeClr val="bg1"/>
                </a:solidFill>
                <a:latin typeface="+mj-lt"/>
                <a:ea typeface="Myriad Pro" charset="0"/>
                <a:cs typeface="Myriad Pro" charset="0"/>
              </a:rPr>
              <a:t>Finanzkrise, …</a:t>
            </a:r>
          </a:p>
        </p:txBody>
      </p:sp>
      <p:sp>
        <p:nvSpPr>
          <p:cNvPr id="30" name="TextBox 1"/>
          <p:cNvSpPr txBox="1">
            <a:spLocks noChangeArrowheads="1"/>
          </p:cNvSpPr>
          <p:nvPr/>
        </p:nvSpPr>
        <p:spPr bwMode="auto">
          <a:xfrm>
            <a:off x="3384947" y="2001423"/>
            <a:ext cx="2381636" cy="569387"/>
          </a:xfrm>
          <a:prstGeom prst="rect">
            <a:avLst/>
          </a:prstGeom>
          <a:solidFill>
            <a:srgbClr val="144393"/>
          </a:solidFill>
          <a:ln>
            <a:noFill/>
          </a:ln>
          <a:effectLst>
            <a:outerShdw blurRad="50800" dist="38100" dir="5400000" algn="t" rotWithShape="0">
              <a:srgbClr val="808080">
                <a:alpha val="14998"/>
              </a:srgbClr>
            </a:outerShdw>
          </a:effectLst>
        </p:spPr>
        <p:txBody>
          <a:bodyPr wrap="square" tIns="68580" bIns="68580">
            <a:spAutoFit/>
          </a:bodyPr>
          <a:lstStyle>
            <a:lvl1pPr>
              <a:spcBef>
                <a:spcPct val="20000"/>
              </a:spcBef>
              <a:buClr>
                <a:srgbClr val="006491"/>
              </a:buClr>
              <a:buChar char="•"/>
              <a:defRPr sz="3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a:spcBef>
                <a:spcPct val="20000"/>
              </a:spcBef>
              <a:buClr>
                <a:srgbClr val="64B4E6"/>
              </a:buClr>
              <a:buFont typeface="Wingdings" panose="05000000000000000000" pitchFamily="2" charset="2"/>
              <a:buChar char="§"/>
              <a:defRPr sz="28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spcBef>
                <a:spcPct val="20000"/>
              </a:spcBef>
              <a:buClr>
                <a:srgbClr val="006491"/>
              </a:buClr>
              <a:buChar char="•"/>
              <a:defRPr sz="2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spcBef>
                <a:spcPct val="20000"/>
              </a:spcBef>
              <a:buClr>
                <a:srgbClr val="64B4E6"/>
              </a:buClr>
              <a:buFont typeface="Wingdings" panose="05000000000000000000" pitchFamily="2" charset="2"/>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spcBef>
                <a:spcPct val="20000"/>
              </a:spcBef>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spcBef>
                <a:spcPct val="0"/>
              </a:spcBef>
              <a:buClrTx/>
              <a:buFontTx/>
              <a:buNone/>
              <a:defRPr/>
            </a:pPr>
            <a:r>
              <a:rPr lang="de-DE" altLang="en-US" sz="1400" b="1" dirty="0">
                <a:solidFill>
                  <a:schemeClr val="bg1"/>
                </a:solidFill>
                <a:latin typeface="+mj-lt"/>
                <a:ea typeface="Myriad Pro" charset="0"/>
                <a:cs typeface="Myriad Pro" charset="0"/>
              </a:rPr>
              <a:t>Anmeldung mit Notifizierungspflicht</a:t>
            </a:r>
          </a:p>
        </p:txBody>
      </p:sp>
      <p:sp>
        <p:nvSpPr>
          <p:cNvPr id="31" name="TextBox 1"/>
          <p:cNvSpPr txBox="1">
            <a:spLocks noChangeArrowheads="1"/>
          </p:cNvSpPr>
          <p:nvPr/>
        </p:nvSpPr>
        <p:spPr bwMode="auto">
          <a:xfrm>
            <a:off x="3384947" y="3217208"/>
            <a:ext cx="2381636" cy="507600"/>
          </a:xfrm>
          <a:prstGeom prst="rect">
            <a:avLst/>
          </a:prstGeom>
          <a:solidFill>
            <a:schemeClr val="bg1">
              <a:alpha val="14902"/>
            </a:schemeClr>
          </a:solidFill>
          <a:ln>
            <a:noFill/>
          </a:ln>
          <a:effectLst>
            <a:outerShdw blurRad="50800" dist="38100" dir="5400000" algn="t" rotWithShape="0">
              <a:srgbClr val="808080">
                <a:alpha val="1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tIns="68580" bIns="68580" anchor="ctr" anchorCtr="0">
            <a:noAutofit/>
          </a:bodyPr>
          <a:lstStyle/>
          <a:p>
            <a:pPr algn="ctr">
              <a:defRPr/>
            </a:pPr>
            <a:r>
              <a:rPr lang="de-DE" sz="1200" dirty="0">
                <a:solidFill>
                  <a:schemeClr val="bg1"/>
                </a:solidFill>
                <a:latin typeface="+mj-lt"/>
                <a:ea typeface="Myriad Pro" charset="0"/>
                <a:cs typeface="Myriad Pro" charset="0"/>
              </a:rPr>
              <a:t>Rahmenprogramme</a:t>
            </a:r>
            <a:br>
              <a:rPr lang="de-DE" sz="1200" dirty="0">
                <a:solidFill>
                  <a:schemeClr val="bg1"/>
                </a:solidFill>
                <a:latin typeface="+mj-lt"/>
                <a:ea typeface="Myriad Pro" charset="0"/>
                <a:cs typeface="Myriad Pro" charset="0"/>
              </a:rPr>
            </a:br>
            <a:r>
              <a:rPr lang="de-DE" sz="1200" dirty="0">
                <a:solidFill>
                  <a:schemeClr val="bg1"/>
                </a:solidFill>
                <a:latin typeface="+mj-lt"/>
                <a:ea typeface="Myriad Pro" charset="0"/>
                <a:cs typeface="Myriad Pro" charset="0"/>
              </a:rPr>
              <a:t>ZIM</a:t>
            </a:r>
          </a:p>
        </p:txBody>
      </p:sp>
      <p:sp>
        <p:nvSpPr>
          <p:cNvPr id="32" name="TextBox 1"/>
          <p:cNvSpPr txBox="1">
            <a:spLocks noChangeArrowheads="1"/>
          </p:cNvSpPr>
          <p:nvPr/>
        </p:nvSpPr>
        <p:spPr bwMode="auto">
          <a:xfrm>
            <a:off x="3384947" y="2643759"/>
            <a:ext cx="2381636" cy="507600"/>
          </a:xfrm>
          <a:prstGeom prst="rect">
            <a:avLst/>
          </a:prstGeom>
          <a:solidFill>
            <a:schemeClr val="bg1">
              <a:alpha val="14902"/>
            </a:schemeClr>
          </a:solidFill>
          <a:ln>
            <a:noFill/>
          </a:ln>
          <a:effectLst>
            <a:outerShdw blurRad="50800" dist="38100" dir="5400000" algn="t" rotWithShape="0">
              <a:srgbClr val="808080">
                <a:alpha val="1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tIns="68580" bIns="68580" anchor="ctr" anchorCtr="0">
            <a:noAutofit/>
          </a:bodyPr>
          <a:lstStyle>
            <a:lvl1pPr>
              <a:spcBef>
                <a:spcPct val="20000"/>
              </a:spcBef>
              <a:buClr>
                <a:srgbClr val="006491"/>
              </a:buClr>
              <a:buChar char="•"/>
              <a:defRPr sz="3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a:spcBef>
                <a:spcPct val="20000"/>
              </a:spcBef>
              <a:buClr>
                <a:srgbClr val="64B4E6"/>
              </a:buClr>
              <a:buFont typeface="Wingdings" panose="05000000000000000000" pitchFamily="2" charset="2"/>
              <a:buChar char="§"/>
              <a:defRPr sz="28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spcBef>
                <a:spcPct val="20000"/>
              </a:spcBef>
              <a:buClr>
                <a:srgbClr val="006491"/>
              </a:buClr>
              <a:buChar char="•"/>
              <a:defRPr sz="2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spcBef>
                <a:spcPct val="20000"/>
              </a:spcBef>
              <a:buClr>
                <a:srgbClr val="64B4E6"/>
              </a:buClr>
              <a:buFont typeface="Wingdings" panose="05000000000000000000" pitchFamily="2" charset="2"/>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spcBef>
                <a:spcPct val="20000"/>
              </a:spcBef>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spcBef>
                <a:spcPct val="0"/>
              </a:spcBef>
              <a:buClrTx/>
              <a:buFontTx/>
              <a:buNone/>
              <a:defRPr/>
            </a:pPr>
            <a:r>
              <a:rPr lang="de-DE" altLang="en-US" sz="1200" dirty="0">
                <a:solidFill>
                  <a:schemeClr val="bg1"/>
                </a:solidFill>
                <a:latin typeface="+mj-lt"/>
                <a:ea typeface="Myriad Pro" charset="0"/>
                <a:cs typeface="Myriad Pro" charset="0"/>
              </a:rPr>
              <a:t>Förderprogramme von Bund </a:t>
            </a:r>
            <a:br>
              <a:rPr lang="de-DE" altLang="en-US" sz="1200" dirty="0">
                <a:solidFill>
                  <a:schemeClr val="bg1"/>
                </a:solidFill>
                <a:latin typeface="+mj-lt"/>
                <a:ea typeface="Myriad Pro" charset="0"/>
                <a:cs typeface="Myriad Pro" charset="0"/>
              </a:rPr>
            </a:br>
            <a:r>
              <a:rPr lang="de-DE" altLang="en-US" sz="1200" dirty="0">
                <a:solidFill>
                  <a:schemeClr val="bg1"/>
                </a:solidFill>
                <a:latin typeface="+mj-lt"/>
                <a:ea typeface="Myriad Pro" charset="0"/>
                <a:cs typeface="Myriad Pro" charset="0"/>
              </a:rPr>
              <a:t>und Ländern</a:t>
            </a:r>
          </a:p>
        </p:txBody>
      </p:sp>
      <p:sp>
        <p:nvSpPr>
          <p:cNvPr id="33" name="TextBox 1"/>
          <p:cNvSpPr txBox="1">
            <a:spLocks noChangeArrowheads="1"/>
          </p:cNvSpPr>
          <p:nvPr/>
        </p:nvSpPr>
        <p:spPr bwMode="auto">
          <a:xfrm>
            <a:off x="6226969" y="2001423"/>
            <a:ext cx="2381636" cy="569387"/>
          </a:xfrm>
          <a:prstGeom prst="rect">
            <a:avLst/>
          </a:prstGeom>
          <a:solidFill>
            <a:srgbClr val="109238"/>
          </a:solidFill>
          <a:ln>
            <a:noFill/>
          </a:ln>
          <a:effectLst>
            <a:outerShdw blurRad="50800" dist="38100" dir="5400000" algn="t" rotWithShape="0">
              <a:srgbClr val="808080">
                <a:alpha val="14998"/>
              </a:srgbClr>
            </a:outerShdw>
          </a:effectLst>
        </p:spPr>
        <p:txBody>
          <a:bodyPr wrap="square" tIns="68580" bIns="68580">
            <a:spAutoFit/>
          </a:bodyPr>
          <a:lstStyle>
            <a:lvl1pPr>
              <a:spcBef>
                <a:spcPct val="20000"/>
              </a:spcBef>
              <a:buClr>
                <a:srgbClr val="006491"/>
              </a:buClr>
              <a:buChar char="•"/>
              <a:defRPr sz="3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a:spcBef>
                <a:spcPct val="20000"/>
              </a:spcBef>
              <a:buClr>
                <a:srgbClr val="64B4E6"/>
              </a:buClr>
              <a:buFont typeface="Wingdings" panose="05000000000000000000" pitchFamily="2" charset="2"/>
              <a:buChar char="§"/>
              <a:defRPr sz="28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spcBef>
                <a:spcPct val="20000"/>
              </a:spcBef>
              <a:buClr>
                <a:srgbClr val="006491"/>
              </a:buClr>
              <a:buChar char="•"/>
              <a:defRPr sz="2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spcBef>
                <a:spcPct val="20000"/>
              </a:spcBef>
              <a:buClr>
                <a:srgbClr val="64B4E6"/>
              </a:buClr>
              <a:buFont typeface="Wingdings" panose="05000000000000000000" pitchFamily="2" charset="2"/>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spcBef>
                <a:spcPct val="20000"/>
              </a:spcBef>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spcBef>
                <a:spcPct val="0"/>
              </a:spcBef>
              <a:buClrTx/>
              <a:buFontTx/>
              <a:buNone/>
              <a:defRPr/>
            </a:pPr>
            <a:r>
              <a:rPr lang="de-DE" altLang="en-US" sz="1400" b="1" dirty="0">
                <a:solidFill>
                  <a:schemeClr val="bg1"/>
                </a:solidFill>
                <a:latin typeface="+mj-lt"/>
                <a:ea typeface="Myriad Pro" charset="0"/>
                <a:cs typeface="Myriad Pro" charset="0"/>
              </a:rPr>
              <a:t>Anmeldung ohne Notifizierungspflicht</a:t>
            </a:r>
          </a:p>
        </p:txBody>
      </p:sp>
      <p:sp>
        <p:nvSpPr>
          <p:cNvPr id="34" name="TextBox 1"/>
          <p:cNvSpPr txBox="1">
            <a:spLocks noChangeArrowheads="1"/>
          </p:cNvSpPr>
          <p:nvPr/>
        </p:nvSpPr>
        <p:spPr bwMode="auto">
          <a:xfrm>
            <a:off x="6226969" y="2645071"/>
            <a:ext cx="2381636" cy="507600"/>
          </a:xfrm>
          <a:prstGeom prst="rect">
            <a:avLst/>
          </a:prstGeom>
          <a:solidFill>
            <a:schemeClr val="bg1">
              <a:alpha val="14902"/>
            </a:schemeClr>
          </a:solidFill>
          <a:ln>
            <a:noFill/>
          </a:ln>
          <a:effectLst>
            <a:outerShdw blurRad="50800" dist="38100" dir="5400000" algn="t" rotWithShape="0">
              <a:srgbClr val="808080">
                <a:alpha val="1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tIns="68580" bIns="68580" anchor="ctr" anchorCtr="0">
            <a:noAutofit/>
          </a:bodyPr>
          <a:lstStyle>
            <a:lvl1pPr>
              <a:spcBef>
                <a:spcPct val="20000"/>
              </a:spcBef>
              <a:buClr>
                <a:srgbClr val="006491"/>
              </a:buClr>
              <a:buChar char="•"/>
              <a:defRPr sz="3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a:spcBef>
                <a:spcPct val="20000"/>
              </a:spcBef>
              <a:buClr>
                <a:srgbClr val="64B4E6"/>
              </a:buClr>
              <a:buFont typeface="Wingdings" panose="05000000000000000000" pitchFamily="2" charset="2"/>
              <a:buChar char="§"/>
              <a:defRPr sz="28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spcBef>
                <a:spcPct val="20000"/>
              </a:spcBef>
              <a:buClr>
                <a:srgbClr val="006491"/>
              </a:buClr>
              <a:buChar char="•"/>
              <a:defRPr sz="2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spcBef>
                <a:spcPct val="20000"/>
              </a:spcBef>
              <a:buClr>
                <a:srgbClr val="64B4E6"/>
              </a:buClr>
              <a:buFont typeface="Wingdings" panose="05000000000000000000" pitchFamily="2" charset="2"/>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spcBef>
                <a:spcPct val="20000"/>
              </a:spcBef>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spcBef>
                <a:spcPct val="0"/>
              </a:spcBef>
              <a:buClrTx/>
              <a:buFontTx/>
              <a:buNone/>
              <a:defRPr/>
            </a:pPr>
            <a:r>
              <a:rPr lang="de-DE" altLang="en-US" sz="1200" dirty="0">
                <a:solidFill>
                  <a:schemeClr val="bg1"/>
                </a:solidFill>
                <a:latin typeface="+mj-lt"/>
                <a:ea typeface="Myriad Pro" charset="0"/>
                <a:cs typeface="Myriad Pro" charset="0"/>
              </a:rPr>
              <a:t>De-minimis-Beihilfen</a:t>
            </a:r>
            <a:br>
              <a:rPr lang="de-DE" altLang="en-US" sz="1200" dirty="0">
                <a:solidFill>
                  <a:schemeClr val="bg1"/>
                </a:solidFill>
                <a:latin typeface="+mj-lt"/>
                <a:ea typeface="Myriad Pro" charset="0"/>
                <a:cs typeface="Myriad Pro" charset="0"/>
              </a:rPr>
            </a:br>
            <a:r>
              <a:rPr lang="de-DE" altLang="en-US" sz="1200" dirty="0">
                <a:solidFill>
                  <a:schemeClr val="bg1"/>
                </a:solidFill>
                <a:latin typeface="+mj-lt"/>
                <a:ea typeface="Myriad Pro" charset="0"/>
                <a:cs typeface="Myriad Pro" charset="0"/>
              </a:rPr>
              <a:t>200.000 € in 36 Monaten</a:t>
            </a:r>
          </a:p>
        </p:txBody>
      </p:sp>
      <p:sp>
        <p:nvSpPr>
          <p:cNvPr id="35" name="TextBox 1"/>
          <p:cNvSpPr txBox="1">
            <a:spLocks noChangeArrowheads="1"/>
          </p:cNvSpPr>
          <p:nvPr/>
        </p:nvSpPr>
        <p:spPr bwMode="auto">
          <a:xfrm>
            <a:off x="6216253" y="3217208"/>
            <a:ext cx="2379941" cy="507600"/>
          </a:xfrm>
          <a:prstGeom prst="rect">
            <a:avLst/>
          </a:prstGeom>
          <a:solidFill>
            <a:schemeClr val="bg1">
              <a:alpha val="14902"/>
            </a:schemeClr>
          </a:solidFill>
          <a:ln>
            <a:noFill/>
          </a:ln>
          <a:effectLst>
            <a:outerShdw blurRad="50800" dist="38100" dir="5400000" algn="t" rotWithShape="0">
              <a:srgbClr val="808080">
                <a:alpha val="1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tIns="68580" bIns="68580" anchor="ctr" anchorCtr="0">
            <a:noAutofit/>
          </a:bodyPr>
          <a:lstStyle>
            <a:lvl1pPr>
              <a:defRPr sz="2400">
                <a:solidFill>
                  <a:schemeClr val="tx1"/>
                </a:solidFill>
                <a:latin typeface="Arial" charset="0"/>
                <a:ea typeface="Arial Unicode MS" charset="0"/>
                <a:cs typeface="Arial Unicode MS" charset="0"/>
              </a:defRPr>
            </a:lvl1pPr>
            <a:lvl2pPr marL="37931725" indent="-37474525">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lgn="ctr">
              <a:defRPr/>
            </a:pPr>
            <a:r>
              <a:rPr lang="de-DE" altLang="en-US" sz="1200" dirty="0">
                <a:solidFill>
                  <a:schemeClr val="bg1"/>
                </a:solidFill>
                <a:latin typeface="+mj-lt"/>
                <a:ea typeface="Myriad Pro"/>
                <a:cs typeface="Myriad Pro"/>
              </a:rPr>
              <a:t>Innovationsgutschein NRW</a:t>
            </a:r>
            <a:endParaRPr lang="de-DE" altLang="en-US" sz="1200" dirty="0">
              <a:solidFill>
                <a:schemeClr val="bg1"/>
              </a:solidFill>
              <a:latin typeface="+mj-lt"/>
              <a:ea typeface="Myriad Pro" charset="0"/>
              <a:cs typeface="Myriad Pro" charset="0"/>
            </a:endParaRPr>
          </a:p>
        </p:txBody>
      </p:sp>
      <p:sp>
        <p:nvSpPr>
          <p:cNvPr id="36" name="TextBox 1"/>
          <p:cNvSpPr txBox="1">
            <a:spLocks noChangeArrowheads="1"/>
          </p:cNvSpPr>
          <p:nvPr/>
        </p:nvSpPr>
        <p:spPr bwMode="auto">
          <a:xfrm>
            <a:off x="547687" y="2001423"/>
            <a:ext cx="2379942" cy="569387"/>
          </a:xfrm>
          <a:prstGeom prst="rect">
            <a:avLst/>
          </a:prstGeom>
          <a:solidFill>
            <a:srgbClr val="E41B21"/>
          </a:solidFill>
          <a:ln>
            <a:noFill/>
          </a:ln>
          <a:effectLst>
            <a:outerShdw blurRad="50800" dist="38100" dir="5400000" algn="t" rotWithShape="0">
              <a:srgbClr val="808080">
                <a:alpha val="14998"/>
              </a:srgbClr>
            </a:outerShdw>
          </a:effectLst>
        </p:spPr>
        <p:txBody>
          <a:bodyPr wrap="square" tIns="68580" bIns="68580">
            <a:spAutoFit/>
          </a:bodyPr>
          <a:lstStyle>
            <a:lvl1pPr>
              <a:spcBef>
                <a:spcPct val="20000"/>
              </a:spcBef>
              <a:buClr>
                <a:srgbClr val="006491"/>
              </a:buClr>
              <a:buChar char="•"/>
              <a:defRPr sz="3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a:spcBef>
                <a:spcPct val="20000"/>
              </a:spcBef>
              <a:buClr>
                <a:srgbClr val="64B4E6"/>
              </a:buClr>
              <a:buFont typeface="Wingdings" panose="05000000000000000000" pitchFamily="2" charset="2"/>
              <a:buChar char="§"/>
              <a:defRPr sz="28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spcBef>
                <a:spcPct val="20000"/>
              </a:spcBef>
              <a:buClr>
                <a:srgbClr val="006491"/>
              </a:buClr>
              <a:buChar char="•"/>
              <a:defRPr sz="2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spcBef>
                <a:spcPct val="20000"/>
              </a:spcBef>
              <a:buClr>
                <a:srgbClr val="64B4E6"/>
              </a:buClr>
              <a:buFont typeface="Wingdings" panose="05000000000000000000" pitchFamily="2" charset="2"/>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spcBef>
                <a:spcPct val="20000"/>
              </a:spcBef>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spcBef>
                <a:spcPct val="0"/>
              </a:spcBef>
              <a:buClrTx/>
              <a:buFontTx/>
              <a:buNone/>
              <a:defRPr/>
            </a:pPr>
            <a:r>
              <a:rPr lang="de-DE" altLang="en-US" sz="1400" b="1" dirty="0">
                <a:solidFill>
                  <a:schemeClr val="bg1"/>
                </a:solidFill>
                <a:latin typeface="+mj-lt"/>
                <a:ea typeface="Myriad Pro" charset="0"/>
                <a:cs typeface="Myriad Pro" charset="0"/>
              </a:rPr>
              <a:t>Nicht anmeldepflichtige Beihilfen</a:t>
            </a:r>
          </a:p>
        </p:txBody>
      </p:sp>
      <p:sp>
        <p:nvSpPr>
          <p:cNvPr id="37" name="TextBox 1"/>
          <p:cNvSpPr txBox="1">
            <a:spLocks noChangeArrowheads="1"/>
          </p:cNvSpPr>
          <p:nvPr/>
        </p:nvSpPr>
        <p:spPr bwMode="auto">
          <a:xfrm>
            <a:off x="547687" y="2643759"/>
            <a:ext cx="2379942" cy="507600"/>
          </a:xfrm>
          <a:prstGeom prst="rect">
            <a:avLst/>
          </a:prstGeom>
          <a:solidFill>
            <a:schemeClr val="bg1">
              <a:alpha val="14902"/>
            </a:schemeClr>
          </a:solidFill>
          <a:ln>
            <a:noFill/>
          </a:ln>
          <a:effectLst>
            <a:outerShdw blurRad="50800" dist="38100" dir="5400000" algn="t" rotWithShape="0">
              <a:srgbClr val="808080">
                <a:alpha val="1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tIns="68580" bIns="68580" anchor="ctr" anchorCtr="0">
            <a:noAutofit/>
          </a:bodyPr>
          <a:lstStyle>
            <a:lvl1pPr>
              <a:spcBef>
                <a:spcPct val="20000"/>
              </a:spcBef>
              <a:buClr>
                <a:srgbClr val="006491"/>
              </a:buClr>
              <a:buChar char="•"/>
              <a:defRPr sz="3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a:spcBef>
                <a:spcPct val="20000"/>
              </a:spcBef>
              <a:buClr>
                <a:srgbClr val="64B4E6"/>
              </a:buClr>
              <a:buFont typeface="Wingdings" panose="05000000000000000000" pitchFamily="2" charset="2"/>
              <a:buChar char="§"/>
              <a:defRPr sz="28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spcBef>
                <a:spcPct val="20000"/>
              </a:spcBef>
              <a:buClr>
                <a:srgbClr val="006491"/>
              </a:buClr>
              <a:buChar char="•"/>
              <a:defRPr sz="2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spcBef>
                <a:spcPct val="20000"/>
              </a:spcBef>
              <a:buClr>
                <a:srgbClr val="64B4E6"/>
              </a:buClr>
              <a:buFont typeface="Wingdings" panose="05000000000000000000" pitchFamily="2" charset="2"/>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spcBef>
                <a:spcPct val="20000"/>
              </a:spcBef>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spcBef>
                <a:spcPct val="0"/>
              </a:spcBef>
              <a:buClrTx/>
              <a:buFontTx/>
              <a:buNone/>
              <a:defRPr/>
            </a:pPr>
            <a:r>
              <a:rPr lang="de-DE" altLang="en-US" sz="1200" dirty="0">
                <a:solidFill>
                  <a:schemeClr val="bg1"/>
                </a:solidFill>
                <a:latin typeface="+mj-lt"/>
                <a:ea typeface="Myriad Pro" charset="0"/>
                <a:cs typeface="Myriad Pro" charset="0"/>
              </a:rPr>
              <a:t>Beihilfen sozialer Art</a:t>
            </a:r>
          </a:p>
        </p:txBody>
      </p:sp>
      <p:sp>
        <p:nvSpPr>
          <p:cNvPr id="38" name="TextBox 1"/>
          <p:cNvSpPr txBox="1">
            <a:spLocks noChangeArrowheads="1"/>
          </p:cNvSpPr>
          <p:nvPr/>
        </p:nvSpPr>
        <p:spPr bwMode="auto">
          <a:xfrm>
            <a:off x="547687" y="3217208"/>
            <a:ext cx="2379942" cy="507600"/>
          </a:xfrm>
          <a:prstGeom prst="rect">
            <a:avLst/>
          </a:prstGeom>
          <a:solidFill>
            <a:schemeClr val="bg1">
              <a:alpha val="14902"/>
            </a:schemeClr>
          </a:solidFill>
          <a:ln>
            <a:noFill/>
          </a:ln>
          <a:effectLst>
            <a:outerShdw blurRad="50800" dist="38100" dir="5400000" algn="t" rotWithShape="0">
              <a:srgbClr val="808080">
                <a:alpha val="1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tIns="68580" bIns="68580" anchor="ctr" anchorCtr="0">
            <a:noAutofit/>
          </a:bodyPr>
          <a:lstStyle>
            <a:lvl1pPr>
              <a:spcBef>
                <a:spcPct val="20000"/>
              </a:spcBef>
              <a:buClr>
                <a:srgbClr val="006491"/>
              </a:buClr>
              <a:buChar char="•"/>
              <a:defRPr sz="3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a:spcBef>
                <a:spcPct val="20000"/>
              </a:spcBef>
              <a:buClr>
                <a:srgbClr val="64B4E6"/>
              </a:buClr>
              <a:buFont typeface="Wingdings" panose="05000000000000000000" pitchFamily="2" charset="2"/>
              <a:buChar char="§"/>
              <a:defRPr sz="28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spcBef>
                <a:spcPct val="20000"/>
              </a:spcBef>
              <a:buClr>
                <a:srgbClr val="006491"/>
              </a:buClr>
              <a:buChar char="•"/>
              <a:defRPr sz="24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spcBef>
                <a:spcPct val="20000"/>
              </a:spcBef>
              <a:buClr>
                <a:srgbClr val="64B4E6"/>
              </a:buClr>
              <a:buFont typeface="Wingdings" panose="05000000000000000000" pitchFamily="2" charset="2"/>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spcBef>
                <a:spcPct val="20000"/>
              </a:spcBef>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buClr>
                <a:srgbClr val="006491"/>
              </a:buClr>
              <a:buFont typeface="Times" panose="02020603050405020304" pitchFamily="18" charset="0"/>
              <a:buChar char="•"/>
              <a:defRPr sz="20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a:spcBef>
                <a:spcPct val="0"/>
              </a:spcBef>
              <a:buClrTx/>
              <a:buFontTx/>
              <a:buNone/>
              <a:defRPr/>
            </a:pPr>
            <a:r>
              <a:rPr lang="de-DE" altLang="en-US" sz="1200" dirty="0">
                <a:solidFill>
                  <a:schemeClr val="bg1"/>
                </a:solidFill>
                <a:latin typeface="+mj-lt"/>
                <a:ea typeface="Myriad Pro" charset="0"/>
                <a:cs typeface="Myriad Pro" charset="0"/>
              </a:rPr>
              <a:t>Naturkatastrophen</a:t>
            </a:r>
          </a:p>
        </p:txBody>
      </p:sp>
      <p:sp>
        <p:nvSpPr>
          <p:cNvPr id="7" name="Datumsplatzhalter 6">
            <a:extLst>
              <a:ext uri="{FF2B5EF4-FFF2-40B4-BE49-F238E27FC236}">
                <a16:creationId xmlns:a16="http://schemas.microsoft.com/office/drawing/2014/main" id="{551FAE79-1622-1982-E1C2-1F4A88FD1927}"/>
              </a:ext>
            </a:extLst>
          </p:cNvPr>
          <p:cNvSpPr>
            <a:spLocks noGrp="1"/>
          </p:cNvSpPr>
          <p:nvPr>
            <p:ph type="dt" sz="half" idx="2"/>
          </p:nvPr>
        </p:nvSpPr>
        <p:spPr/>
        <p:txBody>
          <a:bodyPr/>
          <a:lstStyle/>
          <a:p>
            <a:r>
              <a:rPr lang="de-DE"/>
              <a:t>15.03.2023</a:t>
            </a:r>
            <a:endParaRPr lang="de-DE" dirty="0"/>
          </a:p>
        </p:txBody>
      </p:sp>
      <p:sp>
        <p:nvSpPr>
          <p:cNvPr id="8" name="Fußzeilenplatzhalter 7">
            <a:extLst>
              <a:ext uri="{FF2B5EF4-FFF2-40B4-BE49-F238E27FC236}">
                <a16:creationId xmlns:a16="http://schemas.microsoft.com/office/drawing/2014/main" id="{1B329E52-CA3D-FE2E-915F-4B0B3CAEC550}"/>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9" name="Foliennummernplatzhalter 8">
            <a:extLst>
              <a:ext uri="{FF2B5EF4-FFF2-40B4-BE49-F238E27FC236}">
                <a16:creationId xmlns:a16="http://schemas.microsoft.com/office/drawing/2014/main" id="{5440F186-122A-E408-E7CE-E89CDCA06C32}"/>
              </a:ext>
            </a:extLst>
          </p:cNvPr>
          <p:cNvSpPr>
            <a:spLocks noGrp="1"/>
          </p:cNvSpPr>
          <p:nvPr>
            <p:ph type="sldNum" sz="quarter" idx="4"/>
          </p:nvPr>
        </p:nvSpPr>
        <p:spPr/>
        <p:txBody>
          <a:bodyPr/>
          <a:lstStyle/>
          <a:p>
            <a:fld id="{451AA64C-E0B0-46F1-8CD3-03730F1A5CF9}" type="slidenum">
              <a:rPr lang="de-DE" smtClean="0"/>
              <a:pPr/>
              <a:t>5</a:t>
            </a:fld>
            <a:endParaRPr lang="de-DE" dirty="0"/>
          </a:p>
        </p:txBody>
      </p:sp>
    </p:spTree>
    <p:extLst>
      <p:ext uri="{BB962C8B-B14F-4D97-AF65-F5344CB8AC3E}">
        <p14:creationId xmlns:p14="http://schemas.microsoft.com/office/powerpoint/2010/main" val="76014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Kleine und mittlere Unternehmen</a:t>
            </a:r>
          </a:p>
        </p:txBody>
      </p:sp>
      <p:sp>
        <p:nvSpPr>
          <p:cNvPr id="4" name="Textplatzhalter 3"/>
          <p:cNvSpPr>
            <a:spLocks noGrp="1"/>
          </p:cNvSpPr>
          <p:nvPr>
            <p:ph type="body" sz="quarter" idx="10"/>
          </p:nvPr>
        </p:nvSpPr>
        <p:spPr/>
        <p:txBody>
          <a:bodyPr/>
          <a:lstStyle/>
          <a:p>
            <a:r>
              <a:rPr lang="de-DE" dirty="0"/>
              <a:t>Kennwerte zur Unternehmensgröße</a:t>
            </a:r>
          </a:p>
        </p:txBody>
      </p:sp>
      <p:sp>
        <p:nvSpPr>
          <p:cNvPr id="45" name="Inhaltsplatzhalter 7"/>
          <p:cNvSpPr txBox="1">
            <a:spLocks/>
          </p:cNvSpPr>
          <p:nvPr/>
        </p:nvSpPr>
        <p:spPr>
          <a:xfrm>
            <a:off x="467544" y="1645855"/>
            <a:ext cx="8359348" cy="128593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b="1" dirty="0"/>
              <a:t>k</a:t>
            </a:r>
            <a:r>
              <a:rPr lang="de-DE" dirty="0"/>
              <a:t>leine und </a:t>
            </a:r>
            <a:r>
              <a:rPr lang="de-DE" b="1" dirty="0"/>
              <a:t>m</a:t>
            </a:r>
            <a:r>
              <a:rPr lang="de-DE" dirty="0"/>
              <a:t>ittlere </a:t>
            </a:r>
            <a:r>
              <a:rPr lang="de-DE" b="1" dirty="0"/>
              <a:t>U</a:t>
            </a:r>
            <a:r>
              <a:rPr lang="de-DE" dirty="0"/>
              <a:t>nternehmen </a:t>
            </a:r>
            <a:r>
              <a:rPr lang="de-DE" i="1" dirty="0"/>
              <a:t>(</a:t>
            </a:r>
            <a:r>
              <a:rPr lang="de-DE" b="1" i="1" dirty="0"/>
              <a:t>S</a:t>
            </a:r>
            <a:r>
              <a:rPr lang="de-DE" i="1" dirty="0"/>
              <a:t>mall and </a:t>
            </a:r>
            <a:r>
              <a:rPr lang="de-DE" b="1" i="1" dirty="0"/>
              <a:t>M</a:t>
            </a:r>
            <a:r>
              <a:rPr lang="de-DE" i="1" dirty="0"/>
              <a:t>edium-</a:t>
            </a:r>
            <a:r>
              <a:rPr lang="de-DE" i="1" dirty="0" err="1"/>
              <a:t>sized</a:t>
            </a:r>
            <a:r>
              <a:rPr lang="de-DE" i="1" dirty="0"/>
              <a:t> </a:t>
            </a:r>
            <a:r>
              <a:rPr lang="de-DE" b="1" i="1" dirty="0"/>
              <a:t>E</a:t>
            </a:r>
            <a:r>
              <a:rPr lang="de-DE" i="1" dirty="0"/>
              <a:t>nterprises) </a:t>
            </a:r>
            <a:endParaRPr lang="de-DE" dirty="0"/>
          </a:p>
          <a:p>
            <a:pPr marL="404813" lvl="1" indent="-267891">
              <a:tabLst>
                <a:tab pos="541735" algn="r"/>
                <a:tab pos="1010841" algn="dec"/>
                <a:tab pos="3768329" algn="ctr"/>
                <a:tab pos="3970735" algn="l"/>
              </a:tabLst>
            </a:pPr>
            <a:r>
              <a:rPr lang="de-DE" dirty="0"/>
              <a:t>	&lt;	250 Vollzeitbeschäftigte (FTE)		UND</a:t>
            </a:r>
          </a:p>
          <a:p>
            <a:pPr marL="339329" lvl="1" indent="-200025">
              <a:tabLst>
                <a:tab pos="541735" algn="r"/>
                <a:tab pos="1010841" algn="dec"/>
                <a:tab pos="3768329" algn="ctr"/>
                <a:tab pos="3970735" algn="l"/>
              </a:tabLst>
            </a:pPr>
            <a:r>
              <a:rPr lang="de-DE" dirty="0"/>
              <a:t>	≤	 50 Mio. EUR Umsatz p. a.	 	ODER</a:t>
            </a:r>
          </a:p>
          <a:p>
            <a:pPr marL="339329" lvl="1" indent="-200025">
              <a:tabLst>
                <a:tab pos="541735" algn="r"/>
                <a:tab pos="1010841" algn="dec"/>
                <a:tab pos="3768329" algn="ctr"/>
                <a:tab pos="3970735" algn="l"/>
              </a:tabLst>
            </a:pPr>
            <a:r>
              <a:rPr lang="de-DE" dirty="0"/>
              <a:t>	≤	43 Mio. EUR Bilanzsumme</a:t>
            </a:r>
          </a:p>
        </p:txBody>
      </p:sp>
      <p:sp>
        <p:nvSpPr>
          <p:cNvPr id="46" name="Inhaltsplatzhalter 182"/>
          <p:cNvSpPr txBox="1">
            <a:spLocks/>
          </p:cNvSpPr>
          <p:nvPr/>
        </p:nvSpPr>
        <p:spPr>
          <a:xfrm>
            <a:off x="471985" y="3140958"/>
            <a:ext cx="8335566" cy="159103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1600" b="1" dirty="0"/>
              <a:t>Vorteile bei Fördermaßnahmen</a:t>
            </a:r>
          </a:p>
          <a:p>
            <a:pPr marL="400050" lvl="1" indent="-263129"/>
            <a:r>
              <a:rPr lang="de-DE" sz="1600" dirty="0"/>
              <a:t>KMU-spezifische Programme</a:t>
            </a:r>
          </a:p>
          <a:p>
            <a:pPr marL="671513" lvl="2" indent="-266700"/>
            <a:r>
              <a:rPr lang="de-DE" sz="1600" dirty="0"/>
              <a:t>größere Programmbreite</a:t>
            </a:r>
          </a:p>
          <a:p>
            <a:pPr marL="671513" lvl="2" indent="-266700"/>
            <a:r>
              <a:rPr lang="de-DE" sz="1600" dirty="0"/>
              <a:t>KMU-relevante Förderziele, Projektvolumina und Antragstellung</a:t>
            </a:r>
          </a:p>
          <a:p>
            <a:pPr marL="404813" lvl="1" indent="-267891"/>
            <a:r>
              <a:rPr lang="de-DE" sz="1600" dirty="0"/>
              <a:t>höhere Förderquoten</a:t>
            </a:r>
          </a:p>
        </p:txBody>
      </p:sp>
      <p:sp>
        <p:nvSpPr>
          <p:cNvPr id="7" name="Datumsplatzhalter 6">
            <a:extLst>
              <a:ext uri="{FF2B5EF4-FFF2-40B4-BE49-F238E27FC236}">
                <a16:creationId xmlns:a16="http://schemas.microsoft.com/office/drawing/2014/main" id="{C4826DDB-A247-4363-BF2E-92CC34C6F9D1}"/>
              </a:ext>
            </a:extLst>
          </p:cNvPr>
          <p:cNvSpPr>
            <a:spLocks noGrp="1"/>
          </p:cNvSpPr>
          <p:nvPr>
            <p:ph type="dt" sz="half" idx="2"/>
          </p:nvPr>
        </p:nvSpPr>
        <p:spPr/>
        <p:txBody>
          <a:bodyPr/>
          <a:lstStyle/>
          <a:p>
            <a:r>
              <a:rPr lang="de-DE"/>
              <a:t>15.03.2023</a:t>
            </a:r>
            <a:endParaRPr lang="de-DE" dirty="0"/>
          </a:p>
        </p:txBody>
      </p:sp>
      <p:sp>
        <p:nvSpPr>
          <p:cNvPr id="8" name="Fußzeilenplatzhalter 7">
            <a:extLst>
              <a:ext uri="{FF2B5EF4-FFF2-40B4-BE49-F238E27FC236}">
                <a16:creationId xmlns:a16="http://schemas.microsoft.com/office/drawing/2014/main" id="{349A1BC9-6A47-1731-A395-D9D3D329C2D8}"/>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9" name="Foliennummernplatzhalter 8">
            <a:extLst>
              <a:ext uri="{FF2B5EF4-FFF2-40B4-BE49-F238E27FC236}">
                <a16:creationId xmlns:a16="http://schemas.microsoft.com/office/drawing/2014/main" id="{E74AEE9B-DC9C-E09B-6C35-88AB49D9F51B}"/>
              </a:ext>
            </a:extLst>
          </p:cNvPr>
          <p:cNvSpPr>
            <a:spLocks noGrp="1"/>
          </p:cNvSpPr>
          <p:nvPr>
            <p:ph type="sldNum" sz="quarter" idx="4"/>
          </p:nvPr>
        </p:nvSpPr>
        <p:spPr/>
        <p:txBody>
          <a:bodyPr/>
          <a:lstStyle/>
          <a:p>
            <a:fld id="{451AA64C-E0B0-46F1-8CD3-03730F1A5CF9}" type="slidenum">
              <a:rPr lang="de-DE" smtClean="0"/>
              <a:pPr/>
              <a:t>6</a:t>
            </a:fld>
            <a:endParaRPr lang="de-DE" dirty="0"/>
          </a:p>
        </p:txBody>
      </p:sp>
    </p:spTree>
    <p:extLst>
      <p:ext uri="{BB962C8B-B14F-4D97-AF65-F5344CB8AC3E}">
        <p14:creationId xmlns:p14="http://schemas.microsoft.com/office/powerpoint/2010/main" val="2149636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Kleine und mittlere Unternehmen</a:t>
            </a:r>
          </a:p>
        </p:txBody>
      </p:sp>
      <p:sp>
        <p:nvSpPr>
          <p:cNvPr id="4" name="Textplatzhalter 3"/>
          <p:cNvSpPr>
            <a:spLocks noGrp="1"/>
          </p:cNvSpPr>
          <p:nvPr>
            <p:ph type="body" sz="quarter" idx="10"/>
          </p:nvPr>
        </p:nvSpPr>
        <p:spPr/>
        <p:txBody>
          <a:bodyPr/>
          <a:lstStyle/>
          <a:p>
            <a:r>
              <a:rPr lang="de-DE" dirty="0"/>
              <a:t>KMU-Verflechtungen</a:t>
            </a:r>
          </a:p>
        </p:txBody>
      </p:sp>
      <p:sp>
        <p:nvSpPr>
          <p:cNvPr id="47" name="Inhaltsplatzhalter 7"/>
          <p:cNvSpPr txBox="1">
            <a:spLocks/>
          </p:cNvSpPr>
          <p:nvPr/>
        </p:nvSpPr>
        <p:spPr>
          <a:xfrm>
            <a:off x="467544" y="1591347"/>
            <a:ext cx="4703599" cy="295007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563" indent="-182563"/>
            <a:r>
              <a:rPr lang="de-DE" dirty="0">
                <a:latin typeface="Calibri" panose="020F0502020204030204" pitchFamily="34" charset="0"/>
                <a:cs typeface="Calibri" panose="020F0502020204030204" pitchFamily="34" charset="0"/>
              </a:rPr>
              <a:t>Mutter- (</a:t>
            </a:r>
            <a:r>
              <a:rPr lang="de-DE" dirty="0">
                <a:solidFill>
                  <a:srgbClr val="109238"/>
                </a:solidFill>
                <a:latin typeface="Calibri" panose="020F0502020204030204" pitchFamily="34" charset="0"/>
                <a:cs typeface="Calibri" panose="020F0502020204030204" pitchFamily="34" charset="0"/>
              </a:rPr>
              <a:t>M</a:t>
            </a:r>
            <a:r>
              <a:rPr lang="de-DE" dirty="0">
                <a:latin typeface="Calibri" panose="020F0502020204030204" pitchFamily="34" charset="0"/>
                <a:cs typeface="Calibri" panose="020F0502020204030204" pitchFamily="34" charset="0"/>
              </a:rPr>
              <a:t>) und Tochterunternehmen (</a:t>
            </a:r>
            <a:r>
              <a:rPr lang="de-DE" dirty="0">
                <a:solidFill>
                  <a:srgbClr val="144393"/>
                </a:solidFill>
                <a:latin typeface="Calibri" panose="020F0502020204030204" pitchFamily="34" charset="0"/>
                <a:cs typeface="Calibri" panose="020F0502020204030204" pitchFamily="34" charset="0"/>
              </a:rPr>
              <a:t>T</a:t>
            </a:r>
            <a:r>
              <a:rPr lang="de-DE" dirty="0">
                <a:latin typeface="Calibri" panose="020F0502020204030204" pitchFamily="34" charset="0"/>
                <a:cs typeface="Calibri" panose="020F0502020204030204" pitchFamily="34" charset="0"/>
              </a:rPr>
              <a:t>)</a:t>
            </a:r>
            <a:br>
              <a:rPr lang="de-DE" dirty="0">
                <a:latin typeface="Calibri" panose="020F0502020204030204" pitchFamily="34" charset="0"/>
                <a:cs typeface="Calibri" panose="020F0502020204030204" pitchFamily="34" charset="0"/>
              </a:rPr>
            </a:br>
            <a:r>
              <a:rPr lang="de-DE" dirty="0">
                <a:latin typeface="Calibri" panose="020F0502020204030204" pitchFamily="34" charset="0"/>
                <a:cs typeface="Calibri" panose="020F0502020204030204" pitchFamily="34" charset="0"/>
              </a:rPr>
              <a:t>zählen je nach Gesellschafteranteilen mit</a:t>
            </a:r>
          </a:p>
          <a:p>
            <a:pPr marL="642938" lvl="1">
              <a:buSzPct val="70000"/>
              <a:buFont typeface="Wingdings" panose="05000000000000000000" pitchFamily="2" charset="2"/>
              <a:buChar char="§"/>
            </a:pPr>
            <a:r>
              <a:rPr lang="de-DE" sz="1600" dirty="0">
                <a:latin typeface="Calibri" panose="020F0502020204030204" pitchFamily="34" charset="0"/>
                <a:cs typeface="Calibri" panose="020F0502020204030204" pitchFamily="34" charset="0"/>
              </a:rPr>
              <a:t>&gt; 25 % anteilig (Partnerunternehmen)</a:t>
            </a:r>
          </a:p>
          <a:p>
            <a:pPr marL="642938" lvl="1">
              <a:buSzPct val="70000"/>
              <a:buFont typeface="Wingdings" panose="05000000000000000000" pitchFamily="2" charset="2"/>
              <a:buChar char="§"/>
            </a:pPr>
            <a:r>
              <a:rPr lang="de-DE" sz="1600" dirty="0">
                <a:latin typeface="Calibri" panose="020F0502020204030204" pitchFamily="34" charset="0"/>
                <a:cs typeface="Calibri" panose="020F0502020204030204" pitchFamily="34" charset="0"/>
              </a:rPr>
              <a:t>&gt; 50 % voll (verbundene Unternehmen)</a:t>
            </a:r>
          </a:p>
          <a:p>
            <a:pPr marL="642938" lvl="1">
              <a:buSzPct val="70000"/>
              <a:buFont typeface="Wingdings" panose="05000000000000000000" pitchFamily="2" charset="2"/>
              <a:buChar char="§"/>
            </a:pPr>
            <a:r>
              <a:rPr lang="de-DE" sz="1600" dirty="0">
                <a:latin typeface="Calibri" panose="020F0502020204030204" pitchFamily="34" charset="0"/>
                <a:cs typeface="Calibri" panose="020F0502020204030204" pitchFamily="34" charset="0"/>
              </a:rPr>
              <a:t>auf 2 Ebenen nach oben und unten</a:t>
            </a:r>
          </a:p>
          <a:p>
            <a:pPr marL="541338" lvl="1" indent="-184150"/>
            <a:endParaRPr lang="de-DE" dirty="0">
              <a:latin typeface="Calibri" panose="020F0502020204030204" pitchFamily="34" charset="0"/>
              <a:cs typeface="Calibri" panose="020F0502020204030204" pitchFamily="34" charset="0"/>
            </a:endParaRPr>
          </a:p>
          <a:p>
            <a:pPr marL="182563" indent="-182563"/>
            <a:r>
              <a:rPr lang="de-DE" dirty="0">
                <a:latin typeface="Calibri" panose="020F0502020204030204" pitchFamily="34" charset="0"/>
                <a:cs typeface="Calibri" panose="020F0502020204030204" pitchFamily="34" charset="0"/>
              </a:rPr>
              <a:t>natürliche Personen als Gesellschafter werden wie Unternehmen behandelt</a:t>
            </a:r>
          </a:p>
          <a:p>
            <a:pPr marL="182563" indent="-182563"/>
            <a:r>
              <a:rPr lang="de-DE" dirty="0">
                <a:latin typeface="Calibri" panose="020F0502020204030204" pitchFamily="34" charset="0"/>
                <a:cs typeface="Calibri" panose="020F0502020204030204" pitchFamily="34" charset="0"/>
              </a:rPr>
              <a:t>Ausnahmen bei nicht gewinnorientierten Gesellschaftern</a:t>
            </a:r>
          </a:p>
          <a:p>
            <a:pPr lvl="1" indent="-247650"/>
            <a:endParaRPr lang="de-DE" dirty="0">
              <a:latin typeface="Calibri" panose="020F0502020204030204" pitchFamily="34" charset="0"/>
              <a:cs typeface="Calibri" panose="020F0502020204030204" pitchFamily="34" charset="0"/>
            </a:endParaRPr>
          </a:p>
        </p:txBody>
      </p:sp>
      <p:grpSp>
        <p:nvGrpSpPr>
          <p:cNvPr id="48" name="Gruppieren 47"/>
          <p:cNvGrpSpPr/>
          <p:nvPr/>
        </p:nvGrpSpPr>
        <p:grpSpPr>
          <a:xfrm>
            <a:off x="5352900" y="1275606"/>
            <a:ext cx="3195412" cy="3265811"/>
            <a:chOff x="7124332" y="1318602"/>
            <a:chExt cx="4260549" cy="4354415"/>
          </a:xfrm>
        </p:grpSpPr>
        <p:cxnSp>
          <p:nvCxnSpPr>
            <p:cNvPr id="49" name="Gerader Verbinder 48"/>
            <p:cNvCxnSpPr>
              <a:stCxn id="79" idx="3"/>
              <a:endCxn id="57" idx="7"/>
            </p:cNvCxnSpPr>
            <p:nvPr/>
          </p:nvCxnSpPr>
          <p:spPr>
            <a:xfrm flipH="1">
              <a:off x="9643206" y="2633622"/>
              <a:ext cx="484312" cy="449821"/>
            </a:xfrm>
            <a:prstGeom prst="line">
              <a:avLst/>
            </a:prstGeom>
            <a:ln w="50800">
              <a:solidFill>
                <a:srgbClr val="109238"/>
              </a:solidFill>
            </a:ln>
          </p:spPr>
          <p:style>
            <a:lnRef idx="1">
              <a:schemeClr val="accent1"/>
            </a:lnRef>
            <a:fillRef idx="0">
              <a:schemeClr val="accent1"/>
            </a:fillRef>
            <a:effectRef idx="0">
              <a:schemeClr val="accent1"/>
            </a:effectRef>
            <a:fontRef idx="minor">
              <a:schemeClr val="tx1"/>
            </a:fontRef>
          </p:style>
        </p:cxnSp>
        <p:cxnSp>
          <p:nvCxnSpPr>
            <p:cNvPr id="50" name="Gerader Verbinder 49"/>
            <p:cNvCxnSpPr>
              <a:stCxn id="72" idx="5"/>
              <a:endCxn id="57" idx="1"/>
            </p:cNvCxnSpPr>
            <p:nvPr/>
          </p:nvCxnSpPr>
          <p:spPr>
            <a:xfrm>
              <a:off x="8353768" y="2633622"/>
              <a:ext cx="451940" cy="449821"/>
            </a:xfrm>
            <a:prstGeom prst="line">
              <a:avLst/>
            </a:prstGeom>
            <a:ln w="50800">
              <a:solidFill>
                <a:srgbClr val="109238"/>
              </a:solidFill>
            </a:ln>
          </p:spPr>
          <p:style>
            <a:lnRef idx="1">
              <a:schemeClr val="accent1"/>
            </a:lnRef>
            <a:fillRef idx="0">
              <a:schemeClr val="accent1"/>
            </a:fillRef>
            <a:effectRef idx="0">
              <a:schemeClr val="accent1"/>
            </a:effectRef>
            <a:fontRef idx="minor">
              <a:schemeClr val="tx1"/>
            </a:fontRef>
          </p:style>
        </p:cxnSp>
        <p:grpSp>
          <p:nvGrpSpPr>
            <p:cNvPr id="51" name="Gruppieren 50"/>
            <p:cNvGrpSpPr/>
            <p:nvPr/>
          </p:nvGrpSpPr>
          <p:grpSpPr>
            <a:xfrm>
              <a:off x="9382486" y="1318602"/>
              <a:ext cx="2001448" cy="1415189"/>
              <a:chOff x="10126769" y="1318602"/>
              <a:chExt cx="2001448" cy="1415189"/>
            </a:xfrm>
          </p:grpSpPr>
          <p:sp>
            <p:nvSpPr>
              <p:cNvPr id="79" name="Ellipse 78"/>
              <p:cNvSpPr/>
              <p:nvPr/>
            </p:nvSpPr>
            <p:spPr>
              <a:xfrm>
                <a:off x="10771632" y="2049791"/>
                <a:ext cx="684000" cy="684000"/>
              </a:xfrm>
              <a:prstGeom prst="ellipse">
                <a:avLst/>
              </a:prstGeom>
              <a:noFill/>
              <a:ln w="41275">
                <a:solidFill>
                  <a:srgbClr val="10923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b="1" dirty="0">
                    <a:solidFill>
                      <a:srgbClr val="109238"/>
                    </a:solidFill>
                  </a:rPr>
                  <a:t>M</a:t>
                </a:r>
                <a:r>
                  <a:rPr lang="de-DE" b="1" baseline="-25000" dirty="0">
                    <a:solidFill>
                      <a:srgbClr val="109238"/>
                    </a:solidFill>
                  </a:rPr>
                  <a:t>m</a:t>
                </a:r>
              </a:p>
            </p:txBody>
          </p:sp>
          <p:grpSp>
            <p:nvGrpSpPr>
              <p:cNvPr id="80" name="Gruppieren 79"/>
              <p:cNvGrpSpPr/>
              <p:nvPr/>
            </p:nvGrpSpPr>
            <p:grpSpPr>
              <a:xfrm>
                <a:off x="10126769" y="1318602"/>
                <a:ext cx="2001448" cy="765798"/>
                <a:chOff x="10091209" y="1809150"/>
                <a:chExt cx="2001448" cy="765798"/>
              </a:xfrm>
            </p:grpSpPr>
            <p:sp>
              <p:nvSpPr>
                <p:cNvPr id="83" name="Ellipse 82"/>
                <p:cNvSpPr/>
                <p:nvPr/>
              </p:nvSpPr>
              <p:spPr>
                <a:xfrm>
                  <a:off x="10091209" y="1890948"/>
                  <a:ext cx="684000" cy="684000"/>
                </a:xfrm>
                <a:prstGeom prst="ellipse">
                  <a:avLst/>
                </a:prstGeom>
                <a:noFill/>
                <a:ln w="31750">
                  <a:solidFill>
                    <a:srgbClr val="10923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500" b="1" dirty="0">
                      <a:solidFill>
                        <a:srgbClr val="109238"/>
                      </a:solidFill>
                    </a:rPr>
                    <a:t>M</a:t>
                  </a:r>
                  <a:r>
                    <a:rPr lang="de-DE" sz="1500" b="1" baseline="-25000" dirty="0">
                      <a:solidFill>
                        <a:srgbClr val="109238"/>
                      </a:solidFill>
                    </a:rPr>
                    <a:t>m1</a:t>
                  </a:r>
                </a:p>
              </p:txBody>
            </p:sp>
            <p:sp>
              <p:nvSpPr>
                <p:cNvPr id="84" name="Ellipse 83"/>
                <p:cNvSpPr/>
                <p:nvPr/>
              </p:nvSpPr>
              <p:spPr>
                <a:xfrm>
                  <a:off x="11408657" y="1890948"/>
                  <a:ext cx="684000" cy="684000"/>
                </a:xfrm>
                <a:prstGeom prst="ellipse">
                  <a:avLst/>
                </a:prstGeom>
                <a:noFill/>
                <a:ln w="31750">
                  <a:solidFill>
                    <a:srgbClr val="10923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500" b="1" dirty="0">
                      <a:solidFill>
                        <a:srgbClr val="109238"/>
                      </a:solidFill>
                    </a:rPr>
                    <a:t>M</a:t>
                  </a:r>
                  <a:r>
                    <a:rPr lang="de-DE" sz="1500" b="1" baseline="-25000" dirty="0">
                      <a:solidFill>
                        <a:srgbClr val="109238"/>
                      </a:solidFill>
                    </a:rPr>
                    <a:t>mn</a:t>
                  </a:r>
                  <a:endParaRPr lang="de-DE" b="1" baseline="-25000" dirty="0">
                    <a:solidFill>
                      <a:srgbClr val="109238"/>
                    </a:solidFill>
                  </a:endParaRPr>
                </a:p>
              </p:txBody>
            </p:sp>
            <p:sp>
              <p:nvSpPr>
                <p:cNvPr id="85" name="Textfeld 84"/>
                <p:cNvSpPr txBox="1"/>
                <p:nvPr/>
              </p:nvSpPr>
              <p:spPr>
                <a:xfrm>
                  <a:off x="10782554" y="1809150"/>
                  <a:ext cx="656591" cy="615553"/>
                </a:xfrm>
                <a:prstGeom prst="rect">
                  <a:avLst/>
                </a:prstGeom>
                <a:noFill/>
              </p:spPr>
              <p:txBody>
                <a:bodyPr wrap="none" rtlCol="0">
                  <a:spAutoFit/>
                </a:bodyPr>
                <a:lstStyle/>
                <a:p>
                  <a:r>
                    <a:rPr lang="de-DE" sz="2400" b="1" dirty="0">
                      <a:solidFill>
                        <a:srgbClr val="109238"/>
                      </a:solidFill>
                    </a:rPr>
                    <a:t>…</a:t>
                  </a:r>
                  <a:endParaRPr lang="de-DE" sz="1350" b="1" dirty="0">
                    <a:solidFill>
                      <a:srgbClr val="109238"/>
                    </a:solidFill>
                  </a:endParaRPr>
                </a:p>
              </p:txBody>
            </p:sp>
          </p:grpSp>
          <p:cxnSp>
            <p:nvCxnSpPr>
              <p:cNvPr id="81" name="Gerader Verbinder 80"/>
              <p:cNvCxnSpPr>
                <a:stCxn id="84" idx="3"/>
                <a:endCxn id="79" idx="7"/>
              </p:cNvCxnSpPr>
              <p:nvPr/>
            </p:nvCxnSpPr>
            <p:spPr>
              <a:xfrm flipH="1">
                <a:off x="11355463" y="1984231"/>
                <a:ext cx="188923" cy="165729"/>
              </a:xfrm>
              <a:prstGeom prst="line">
                <a:avLst/>
              </a:prstGeom>
              <a:ln w="50800">
                <a:solidFill>
                  <a:srgbClr val="109238"/>
                </a:solidFill>
              </a:ln>
            </p:spPr>
            <p:style>
              <a:lnRef idx="1">
                <a:schemeClr val="accent1"/>
              </a:lnRef>
              <a:fillRef idx="0">
                <a:schemeClr val="accent1"/>
              </a:fillRef>
              <a:effectRef idx="0">
                <a:schemeClr val="accent1"/>
              </a:effectRef>
              <a:fontRef idx="minor">
                <a:schemeClr val="tx1"/>
              </a:fontRef>
            </p:style>
          </p:cxnSp>
          <p:cxnSp>
            <p:nvCxnSpPr>
              <p:cNvPr id="82" name="Gerader Verbinder 81"/>
              <p:cNvCxnSpPr>
                <a:stCxn id="83" idx="5"/>
                <a:endCxn id="79" idx="1"/>
              </p:cNvCxnSpPr>
              <p:nvPr/>
            </p:nvCxnSpPr>
            <p:spPr>
              <a:xfrm>
                <a:off x="10710600" y="1984231"/>
                <a:ext cx="161201" cy="165729"/>
              </a:xfrm>
              <a:prstGeom prst="line">
                <a:avLst/>
              </a:prstGeom>
              <a:ln w="50800">
                <a:solidFill>
                  <a:srgbClr val="109238"/>
                </a:solidFill>
              </a:ln>
            </p:spPr>
            <p:style>
              <a:lnRef idx="1">
                <a:schemeClr val="accent1"/>
              </a:lnRef>
              <a:fillRef idx="0">
                <a:schemeClr val="accent1"/>
              </a:fillRef>
              <a:effectRef idx="0">
                <a:schemeClr val="accent1"/>
              </a:effectRef>
              <a:fontRef idx="minor">
                <a:schemeClr val="tx1"/>
              </a:fontRef>
            </p:style>
          </p:cxnSp>
        </p:grpSp>
        <p:cxnSp>
          <p:nvCxnSpPr>
            <p:cNvPr id="52" name="Gerader Verbinder 51"/>
            <p:cNvCxnSpPr>
              <a:stCxn id="57" idx="3"/>
              <a:endCxn id="58" idx="7"/>
            </p:cNvCxnSpPr>
            <p:nvPr/>
          </p:nvCxnSpPr>
          <p:spPr>
            <a:xfrm flipH="1">
              <a:off x="8353026" y="3920178"/>
              <a:ext cx="452682" cy="507759"/>
            </a:xfrm>
            <a:prstGeom prst="line">
              <a:avLst/>
            </a:prstGeom>
            <a:ln w="50800">
              <a:solidFill>
                <a:srgbClr val="144393"/>
              </a:solidFill>
            </a:ln>
          </p:spPr>
          <p:style>
            <a:lnRef idx="1">
              <a:schemeClr val="accent1"/>
            </a:lnRef>
            <a:fillRef idx="0">
              <a:schemeClr val="accent1"/>
            </a:fillRef>
            <a:effectRef idx="0">
              <a:schemeClr val="accent1"/>
            </a:effectRef>
            <a:fontRef idx="minor">
              <a:schemeClr val="tx1"/>
            </a:fontRef>
          </p:style>
        </p:cxnSp>
        <p:cxnSp>
          <p:nvCxnSpPr>
            <p:cNvPr id="53" name="Gerader Verbinder 52"/>
            <p:cNvCxnSpPr>
              <a:endCxn id="65" idx="1"/>
            </p:cNvCxnSpPr>
            <p:nvPr/>
          </p:nvCxnSpPr>
          <p:spPr>
            <a:xfrm>
              <a:off x="9636390" y="3926482"/>
              <a:ext cx="490386" cy="501455"/>
            </a:xfrm>
            <a:prstGeom prst="line">
              <a:avLst/>
            </a:prstGeom>
            <a:ln w="50800">
              <a:solidFill>
                <a:srgbClr val="144393"/>
              </a:solidFill>
            </a:ln>
          </p:spPr>
          <p:style>
            <a:lnRef idx="1">
              <a:schemeClr val="accent1"/>
            </a:lnRef>
            <a:fillRef idx="0">
              <a:schemeClr val="accent1"/>
            </a:fillRef>
            <a:effectRef idx="0">
              <a:schemeClr val="accent1"/>
            </a:effectRef>
            <a:fontRef idx="minor">
              <a:schemeClr val="tx1"/>
            </a:fontRef>
          </p:style>
        </p:cxnSp>
        <p:grpSp>
          <p:nvGrpSpPr>
            <p:cNvPr id="54" name="Gruppieren 53"/>
            <p:cNvGrpSpPr/>
            <p:nvPr/>
          </p:nvGrpSpPr>
          <p:grpSpPr>
            <a:xfrm>
              <a:off x="7125074" y="1318602"/>
              <a:ext cx="2000062" cy="1415189"/>
              <a:chOff x="7167606" y="1318602"/>
              <a:chExt cx="2000062" cy="1415189"/>
            </a:xfrm>
          </p:grpSpPr>
          <p:sp>
            <p:nvSpPr>
              <p:cNvPr id="72" name="Ellipse 71"/>
              <p:cNvSpPr/>
              <p:nvPr/>
            </p:nvSpPr>
            <p:spPr>
              <a:xfrm>
                <a:off x="7812469" y="2049791"/>
                <a:ext cx="684000" cy="684000"/>
              </a:xfrm>
              <a:prstGeom prst="ellipse">
                <a:avLst/>
              </a:prstGeom>
              <a:noFill/>
              <a:ln w="41275">
                <a:solidFill>
                  <a:srgbClr val="10923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b="1" dirty="0">
                    <a:solidFill>
                      <a:srgbClr val="109238"/>
                    </a:solidFill>
                  </a:rPr>
                  <a:t>M</a:t>
                </a:r>
                <a:r>
                  <a:rPr lang="de-DE" b="1" baseline="-25000" dirty="0">
                    <a:solidFill>
                      <a:srgbClr val="109238"/>
                    </a:solidFill>
                  </a:rPr>
                  <a:t>1</a:t>
                </a:r>
              </a:p>
            </p:txBody>
          </p:sp>
          <p:grpSp>
            <p:nvGrpSpPr>
              <p:cNvPr id="73" name="Gruppieren 72"/>
              <p:cNvGrpSpPr/>
              <p:nvPr/>
            </p:nvGrpSpPr>
            <p:grpSpPr>
              <a:xfrm>
                <a:off x="7167606" y="1318602"/>
                <a:ext cx="2000062" cy="765798"/>
                <a:chOff x="10091209" y="1809150"/>
                <a:chExt cx="2000062" cy="765798"/>
              </a:xfrm>
            </p:grpSpPr>
            <p:sp>
              <p:nvSpPr>
                <p:cNvPr id="76" name="Ellipse 75"/>
                <p:cNvSpPr/>
                <p:nvPr/>
              </p:nvSpPr>
              <p:spPr>
                <a:xfrm>
                  <a:off x="10091209" y="1890948"/>
                  <a:ext cx="684000" cy="684000"/>
                </a:xfrm>
                <a:prstGeom prst="ellipse">
                  <a:avLst/>
                </a:prstGeom>
                <a:noFill/>
                <a:ln w="31750">
                  <a:solidFill>
                    <a:srgbClr val="10923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500" b="1" dirty="0">
                      <a:solidFill>
                        <a:srgbClr val="109238"/>
                      </a:solidFill>
                    </a:rPr>
                    <a:t>M</a:t>
                  </a:r>
                  <a:r>
                    <a:rPr lang="de-DE" sz="1500" b="1" baseline="-25000" dirty="0">
                      <a:solidFill>
                        <a:srgbClr val="109238"/>
                      </a:solidFill>
                    </a:rPr>
                    <a:t>11</a:t>
                  </a:r>
                </a:p>
              </p:txBody>
            </p:sp>
            <p:sp>
              <p:nvSpPr>
                <p:cNvPr id="77" name="Ellipse 76"/>
                <p:cNvSpPr/>
                <p:nvPr/>
              </p:nvSpPr>
              <p:spPr>
                <a:xfrm>
                  <a:off x="11407271" y="1890948"/>
                  <a:ext cx="684000" cy="684000"/>
                </a:xfrm>
                <a:prstGeom prst="ellipse">
                  <a:avLst/>
                </a:prstGeom>
                <a:noFill/>
                <a:ln w="31750">
                  <a:solidFill>
                    <a:srgbClr val="10923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500" b="1" dirty="0">
                      <a:solidFill>
                        <a:srgbClr val="109238"/>
                      </a:solidFill>
                    </a:rPr>
                    <a:t>M</a:t>
                  </a:r>
                  <a:r>
                    <a:rPr lang="de-DE" sz="1500" b="1" baseline="-25000" dirty="0">
                      <a:solidFill>
                        <a:srgbClr val="109238"/>
                      </a:solidFill>
                    </a:rPr>
                    <a:t>1n</a:t>
                  </a:r>
                  <a:endParaRPr lang="de-DE" b="1" baseline="-25000" dirty="0">
                    <a:solidFill>
                      <a:srgbClr val="109238"/>
                    </a:solidFill>
                  </a:endParaRPr>
                </a:p>
              </p:txBody>
            </p:sp>
            <p:sp>
              <p:nvSpPr>
                <p:cNvPr id="78" name="Textfeld 77"/>
                <p:cNvSpPr txBox="1"/>
                <p:nvPr/>
              </p:nvSpPr>
              <p:spPr>
                <a:xfrm>
                  <a:off x="10782554" y="1809150"/>
                  <a:ext cx="656590" cy="615553"/>
                </a:xfrm>
                <a:prstGeom prst="rect">
                  <a:avLst/>
                </a:prstGeom>
                <a:noFill/>
              </p:spPr>
              <p:txBody>
                <a:bodyPr wrap="none" rtlCol="0">
                  <a:spAutoFit/>
                </a:bodyPr>
                <a:lstStyle/>
                <a:p>
                  <a:r>
                    <a:rPr lang="de-DE" sz="2400" b="1" dirty="0">
                      <a:solidFill>
                        <a:srgbClr val="109238"/>
                      </a:solidFill>
                    </a:rPr>
                    <a:t>…</a:t>
                  </a:r>
                  <a:endParaRPr lang="de-DE" sz="1350" b="1" dirty="0">
                    <a:solidFill>
                      <a:srgbClr val="109238"/>
                    </a:solidFill>
                  </a:endParaRPr>
                </a:p>
              </p:txBody>
            </p:sp>
          </p:grpSp>
          <p:cxnSp>
            <p:nvCxnSpPr>
              <p:cNvPr id="74" name="Gerader Verbinder 73"/>
              <p:cNvCxnSpPr>
                <a:stCxn id="77" idx="3"/>
                <a:endCxn id="72" idx="7"/>
              </p:cNvCxnSpPr>
              <p:nvPr/>
            </p:nvCxnSpPr>
            <p:spPr>
              <a:xfrm flipH="1">
                <a:off x="8396300" y="1984231"/>
                <a:ext cx="187537" cy="165729"/>
              </a:xfrm>
              <a:prstGeom prst="line">
                <a:avLst/>
              </a:prstGeom>
              <a:ln w="50800">
                <a:solidFill>
                  <a:srgbClr val="109238"/>
                </a:solidFill>
              </a:ln>
            </p:spPr>
            <p:style>
              <a:lnRef idx="1">
                <a:schemeClr val="accent1"/>
              </a:lnRef>
              <a:fillRef idx="0">
                <a:schemeClr val="accent1"/>
              </a:fillRef>
              <a:effectRef idx="0">
                <a:schemeClr val="accent1"/>
              </a:effectRef>
              <a:fontRef idx="minor">
                <a:schemeClr val="tx1"/>
              </a:fontRef>
            </p:style>
          </p:cxnSp>
          <p:cxnSp>
            <p:nvCxnSpPr>
              <p:cNvPr id="75" name="Gerader Verbinder 74"/>
              <p:cNvCxnSpPr>
                <a:stCxn id="76" idx="5"/>
                <a:endCxn id="72" idx="1"/>
              </p:cNvCxnSpPr>
              <p:nvPr/>
            </p:nvCxnSpPr>
            <p:spPr>
              <a:xfrm>
                <a:off x="7751437" y="1984231"/>
                <a:ext cx="161201" cy="165729"/>
              </a:xfrm>
              <a:prstGeom prst="line">
                <a:avLst/>
              </a:prstGeom>
              <a:ln w="50800">
                <a:solidFill>
                  <a:srgbClr val="109238"/>
                </a:solidFill>
              </a:ln>
            </p:spPr>
            <p:style>
              <a:lnRef idx="1">
                <a:schemeClr val="accent1"/>
              </a:lnRef>
              <a:fillRef idx="0">
                <a:schemeClr val="accent1"/>
              </a:fillRef>
              <a:effectRef idx="0">
                <a:schemeClr val="accent1"/>
              </a:effectRef>
              <a:fontRef idx="minor">
                <a:schemeClr val="tx1"/>
              </a:fontRef>
            </p:style>
          </p:cxnSp>
        </p:grpSp>
        <p:grpSp>
          <p:nvGrpSpPr>
            <p:cNvPr id="55" name="Gruppieren 54"/>
            <p:cNvGrpSpPr/>
            <p:nvPr/>
          </p:nvGrpSpPr>
          <p:grpSpPr>
            <a:xfrm>
              <a:off x="9381744" y="4327768"/>
              <a:ext cx="2003137" cy="1345249"/>
              <a:chOff x="10131107" y="4327768"/>
              <a:chExt cx="2003137" cy="1345249"/>
            </a:xfrm>
          </p:grpSpPr>
          <p:sp>
            <p:nvSpPr>
              <p:cNvPr id="65" name="Ellipse 64"/>
              <p:cNvSpPr/>
              <p:nvPr/>
            </p:nvSpPr>
            <p:spPr>
              <a:xfrm>
                <a:off x="10775970" y="4327768"/>
                <a:ext cx="684000" cy="684000"/>
              </a:xfrm>
              <a:prstGeom prst="ellipse">
                <a:avLst/>
              </a:prstGeom>
              <a:noFill/>
              <a:ln w="41275">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b="1" dirty="0">
                    <a:solidFill>
                      <a:srgbClr val="144393"/>
                    </a:solidFill>
                  </a:rPr>
                  <a:t>T</a:t>
                </a:r>
                <a:r>
                  <a:rPr lang="de-DE" b="1" baseline="-25000" dirty="0">
                    <a:solidFill>
                      <a:srgbClr val="144393"/>
                    </a:solidFill>
                  </a:rPr>
                  <a:t>m</a:t>
                </a:r>
              </a:p>
            </p:txBody>
          </p:sp>
          <p:grpSp>
            <p:nvGrpSpPr>
              <p:cNvPr id="66" name="Gruppieren 65"/>
              <p:cNvGrpSpPr/>
              <p:nvPr/>
            </p:nvGrpSpPr>
            <p:grpSpPr>
              <a:xfrm>
                <a:off x="10131107" y="4907219"/>
                <a:ext cx="2003137" cy="765798"/>
                <a:chOff x="10091209" y="1809150"/>
                <a:chExt cx="2003137" cy="765798"/>
              </a:xfrm>
            </p:grpSpPr>
            <p:sp>
              <p:nvSpPr>
                <p:cNvPr id="69" name="Ellipse 68"/>
                <p:cNvSpPr/>
                <p:nvPr/>
              </p:nvSpPr>
              <p:spPr>
                <a:xfrm>
                  <a:off x="10091209" y="1890948"/>
                  <a:ext cx="684000" cy="684000"/>
                </a:xfrm>
                <a:prstGeom prst="ellipse">
                  <a:avLst/>
                </a:prstGeom>
                <a:noFill/>
                <a:ln w="28575">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500" b="1" dirty="0">
                      <a:solidFill>
                        <a:srgbClr val="144393"/>
                      </a:solidFill>
                    </a:rPr>
                    <a:t>T</a:t>
                  </a:r>
                  <a:r>
                    <a:rPr lang="de-DE" sz="1500" b="1" baseline="-25000" dirty="0">
                      <a:solidFill>
                        <a:srgbClr val="144393"/>
                      </a:solidFill>
                    </a:rPr>
                    <a:t>m1</a:t>
                  </a:r>
                </a:p>
              </p:txBody>
            </p:sp>
            <p:sp>
              <p:nvSpPr>
                <p:cNvPr id="70" name="Ellipse 69"/>
                <p:cNvSpPr/>
                <p:nvPr/>
              </p:nvSpPr>
              <p:spPr>
                <a:xfrm>
                  <a:off x="11410346" y="1890948"/>
                  <a:ext cx="684000" cy="684000"/>
                </a:xfrm>
                <a:prstGeom prst="ellipse">
                  <a:avLst/>
                </a:prstGeom>
                <a:noFill/>
                <a:ln w="28575">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500" b="1" dirty="0">
                      <a:solidFill>
                        <a:srgbClr val="144393"/>
                      </a:solidFill>
                    </a:rPr>
                    <a:t>T</a:t>
                  </a:r>
                  <a:r>
                    <a:rPr lang="de-DE" sz="1500" b="1" baseline="-25000" dirty="0">
                      <a:solidFill>
                        <a:srgbClr val="144393"/>
                      </a:solidFill>
                    </a:rPr>
                    <a:t>mn</a:t>
                  </a:r>
                  <a:endParaRPr lang="de-DE" b="1" baseline="-25000" dirty="0">
                    <a:solidFill>
                      <a:srgbClr val="144393"/>
                    </a:solidFill>
                  </a:endParaRPr>
                </a:p>
              </p:txBody>
            </p:sp>
            <p:sp>
              <p:nvSpPr>
                <p:cNvPr id="71" name="Textfeld 70"/>
                <p:cNvSpPr txBox="1"/>
                <p:nvPr/>
              </p:nvSpPr>
              <p:spPr>
                <a:xfrm>
                  <a:off x="10782554" y="1809150"/>
                  <a:ext cx="656591" cy="615553"/>
                </a:xfrm>
                <a:prstGeom prst="rect">
                  <a:avLst/>
                </a:prstGeom>
                <a:noFill/>
              </p:spPr>
              <p:txBody>
                <a:bodyPr wrap="none" rtlCol="0">
                  <a:spAutoFit/>
                </a:bodyPr>
                <a:lstStyle/>
                <a:p>
                  <a:r>
                    <a:rPr lang="de-DE" sz="2400" b="1" dirty="0">
                      <a:solidFill>
                        <a:srgbClr val="144393"/>
                      </a:solidFill>
                    </a:rPr>
                    <a:t>…</a:t>
                  </a:r>
                  <a:endParaRPr lang="de-DE" sz="1350" b="1" dirty="0">
                    <a:solidFill>
                      <a:srgbClr val="144393"/>
                    </a:solidFill>
                  </a:endParaRPr>
                </a:p>
              </p:txBody>
            </p:sp>
          </p:grpSp>
          <p:cxnSp>
            <p:nvCxnSpPr>
              <p:cNvPr id="67" name="Gerader Verbinder 66"/>
              <p:cNvCxnSpPr>
                <a:stCxn id="65" idx="5"/>
                <a:endCxn id="70" idx="1"/>
              </p:cNvCxnSpPr>
              <p:nvPr/>
            </p:nvCxnSpPr>
            <p:spPr>
              <a:xfrm>
                <a:off x="11359801" y="4911599"/>
                <a:ext cx="190612" cy="177587"/>
              </a:xfrm>
              <a:prstGeom prst="line">
                <a:avLst/>
              </a:prstGeom>
              <a:ln w="50800">
                <a:solidFill>
                  <a:srgbClr val="144393"/>
                </a:solidFill>
              </a:ln>
            </p:spPr>
            <p:style>
              <a:lnRef idx="1">
                <a:schemeClr val="accent1"/>
              </a:lnRef>
              <a:fillRef idx="0">
                <a:schemeClr val="accent1"/>
              </a:fillRef>
              <a:effectRef idx="0">
                <a:schemeClr val="accent1"/>
              </a:effectRef>
              <a:fontRef idx="minor">
                <a:schemeClr val="tx1"/>
              </a:fontRef>
            </p:style>
          </p:cxnSp>
          <p:cxnSp>
            <p:nvCxnSpPr>
              <p:cNvPr id="68" name="Gerader Verbinder 67"/>
              <p:cNvCxnSpPr>
                <a:stCxn id="69" idx="7"/>
                <a:endCxn id="65" idx="3"/>
              </p:cNvCxnSpPr>
              <p:nvPr/>
            </p:nvCxnSpPr>
            <p:spPr>
              <a:xfrm flipV="1">
                <a:off x="10714938" y="4911599"/>
                <a:ext cx="161201" cy="177587"/>
              </a:xfrm>
              <a:prstGeom prst="line">
                <a:avLst/>
              </a:prstGeom>
              <a:ln w="50800">
                <a:solidFill>
                  <a:srgbClr val="144393"/>
                </a:solidFill>
              </a:ln>
            </p:spPr>
            <p:style>
              <a:lnRef idx="1">
                <a:schemeClr val="accent1"/>
              </a:lnRef>
              <a:fillRef idx="0">
                <a:schemeClr val="accent1"/>
              </a:fillRef>
              <a:effectRef idx="0">
                <a:schemeClr val="accent1"/>
              </a:effectRef>
              <a:fontRef idx="minor">
                <a:schemeClr val="tx1"/>
              </a:fontRef>
            </p:style>
          </p:cxnSp>
        </p:grpSp>
        <p:grpSp>
          <p:nvGrpSpPr>
            <p:cNvPr id="56" name="Gruppieren 55"/>
            <p:cNvGrpSpPr/>
            <p:nvPr/>
          </p:nvGrpSpPr>
          <p:grpSpPr>
            <a:xfrm>
              <a:off x="7124332" y="4327768"/>
              <a:ext cx="1990437" cy="1345249"/>
              <a:chOff x="10131107" y="4327768"/>
              <a:chExt cx="1990437" cy="1345249"/>
            </a:xfrm>
          </p:grpSpPr>
          <p:sp>
            <p:nvSpPr>
              <p:cNvPr id="58" name="Ellipse 57"/>
              <p:cNvSpPr/>
              <p:nvPr/>
            </p:nvSpPr>
            <p:spPr>
              <a:xfrm>
                <a:off x="10775970" y="4327768"/>
                <a:ext cx="684000" cy="684000"/>
              </a:xfrm>
              <a:prstGeom prst="ellipse">
                <a:avLst/>
              </a:prstGeom>
              <a:noFill/>
              <a:ln w="41275">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b="1" dirty="0">
                    <a:solidFill>
                      <a:srgbClr val="144393"/>
                    </a:solidFill>
                  </a:rPr>
                  <a:t>T</a:t>
                </a:r>
                <a:r>
                  <a:rPr lang="de-DE" b="1" baseline="-25000" dirty="0">
                    <a:solidFill>
                      <a:srgbClr val="144393"/>
                    </a:solidFill>
                  </a:rPr>
                  <a:t>1</a:t>
                </a:r>
              </a:p>
            </p:txBody>
          </p:sp>
          <p:grpSp>
            <p:nvGrpSpPr>
              <p:cNvPr id="59" name="Gruppieren 58"/>
              <p:cNvGrpSpPr/>
              <p:nvPr/>
            </p:nvGrpSpPr>
            <p:grpSpPr>
              <a:xfrm>
                <a:off x="10131107" y="4907219"/>
                <a:ext cx="1990437" cy="765798"/>
                <a:chOff x="10091209" y="1809150"/>
                <a:chExt cx="1990437" cy="765798"/>
              </a:xfrm>
            </p:grpSpPr>
            <p:sp>
              <p:nvSpPr>
                <p:cNvPr id="62" name="Ellipse 61"/>
                <p:cNvSpPr/>
                <p:nvPr/>
              </p:nvSpPr>
              <p:spPr>
                <a:xfrm>
                  <a:off x="10091209" y="1890948"/>
                  <a:ext cx="684000" cy="684000"/>
                </a:xfrm>
                <a:prstGeom prst="ellipse">
                  <a:avLst/>
                </a:prstGeom>
                <a:noFill/>
                <a:ln w="28575">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500" b="1" dirty="0">
                      <a:solidFill>
                        <a:srgbClr val="144393"/>
                      </a:solidFill>
                    </a:rPr>
                    <a:t>T</a:t>
                  </a:r>
                  <a:r>
                    <a:rPr lang="de-DE" sz="1500" b="1" baseline="-25000" dirty="0">
                      <a:solidFill>
                        <a:srgbClr val="144393"/>
                      </a:solidFill>
                    </a:rPr>
                    <a:t>11</a:t>
                  </a:r>
                </a:p>
              </p:txBody>
            </p:sp>
            <p:sp>
              <p:nvSpPr>
                <p:cNvPr id="63" name="Ellipse 62"/>
                <p:cNvSpPr/>
                <p:nvPr/>
              </p:nvSpPr>
              <p:spPr>
                <a:xfrm>
                  <a:off x="11397646" y="1890948"/>
                  <a:ext cx="684000" cy="684000"/>
                </a:xfrm>
                <a:prstGeom prst="ellipse">
                  <a:avLst/>
                </a:prstGeom>
                <a:noFill/>
                <a:ln w="28575">
                  <a:solidFill>
                    <a:srgbClr val="14439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500" b="1" dirty="0">
                      <a:solidFill>
                        <a:srgbClr val="144393"/>
                      </a:solidFill>
                    </a:rPr>
                    <a:t>G</a:t>
                  </a:r>
                  <a:r>
                    <a:rPr lang="de-DE" sz="1500" b="1" baseline="-25000" dirty="0">
                      <a:solidFill>
                        <a:srgbClr val="144393"/>
                      </a:solidFill>
                    </a:rPr>
                    <a:t>1n</a:t>
                  </a:r>
                  <a:endParaRPr lang="de-DE" b="1" baseline="-25000" dirty="0">
                    <a:solidFill>
                      <a:srgbClr val="144393"/>
                    </a:solidFill>
                  </a:endParaRPr>
                </a:p>
              </p:txBody>
            </p:sp>
            <p:sp>
              <p:nvSpPr>
                <p:cNvPr id="64" name="Textfeld 63"/>
                <p:cNvSpPr txBox="1"/>
                <p:nvPr/>
              </p:nvSpPr>
              <p:spPr>
                <a:xfrm>
                  <a:off x="10782554" y="1809150"/>
                  <a:ext cx="656591" cy="615553"/>
                </a:xfrm>
                <a:prstGeom prst="rect">
                  <a:avLst/>
                </a:prstGeom>
                <a:noFill/>
              </p:spPr>
              <p:txBody>
                <a:bodyPr wrap="none" rtlCol="0">
                  <a:spAutoFit/>
                </a:bodyPr>
                <a:lstStyle/>
                <a:p>
                  <a:r>
                    <a:rPr lang="de-DE" sz="2400" b="1" dirty="0">
                      <a:solidFill>
                        <a:srgbClr val="144393"/>
                      </a:solidFill>
                    </a:rPr>
                    <a:t>…</a:t>
                  </a:r>
                  <a:endParaRPr lang="de-DE" sz="1350" b="1" dirty="0">
                    <a:solidFill>
                      <a:srgbClr val="144393"/>
                    </a:solidFill>
                  </a:endParaRPr>
                </a:p>
              </p:txBody>
            </p:sp>
          </p:grpSp>
          <p:cxnSp>
            <p:nvCxnSpPr>
              <p:cNvPr id="60" name="Gerader Verbinder 59"/>
              <p:cNvCxnSpPr>
                <a:stCxn id="58" idx="5"/>
                <a:endCxn id="63" idx="1"/>
              </p:cNvCxnSpPr>
              <p:nvPr/>
            </p:nvCxnSpPr>
            <p:spPr>
              <a:xfrm>
                <a:off x="11359801" y="4911599"/>
                <a:ext cx="177912" cy="177587"/>
              </a:xfrm>
              <a:prstGeom prst="line">
                <a:avLst/>
              </a:prstGeom>
              <a:ln w="50800">
                <a:solidFill>
                  <a:srgbClr val="144393"/>
                </a:solidFill>
              </a:ln>
            </p:spPr>
            <p:style>
              <a:lnRef idx="1">
                <a:schemeClr val="accent1"/>
              </a:lnRef>
              <a:fillRef idx="0">
                <a:schemeClr val="accent1"/>
              </a:fillRef>
              <a:effectRef idx="0">
                <a:schemeClr val="accent1"/>
              </a:effectRef>
              <a:fontRef idx="minor">
                <a:schemeClr val="tx1"/>
              </a:fontRef>
            </p:style>
          </p:cxnSp>
          <p:cxnSp>
            <p:nvCxnSpPr>
              <p:cNvPr id="61" name="Gerader Verbinder 60"/>
              <p:cNvCxnSpPr>
                <a:stCxn id="62" idx="7"/>
                <a:endCxn id="58" idx="3"/>
              </p:cNvCxnSpPr>
              <p:nvPr/>
            </p:nvCxnSpPr>
            <p:spPr>
              <a:xfrm flipV="1">
                <a:off x="10714938" y="4911599"/>
                <a:ext cx="161201" cy="177587"/>
              </a:xfrm>
              <a:prstGeom prst="line">
                <a:avLst/>
              </a:prstGeom>
              <a:ln w="50800">
                <a:solidFill>
                  <a:srgbClr val="144393"/>
                </a:solidFill>
              </a:ln>
            </p:spPr>
            <p:style>
              <a:lnRef idx="1">
                <a:schemeClr val="accent1"/>
              </a:lnRef>
              <a:fillRef idx="0">
                <a:schemeClr val="accent1"/>
              </a:fillRef>
              <a:effectRef idx="0">
                <a:schemeClr val="accent1"/>
              </a:effectRef>
              <a:fontRef idx="minor">
                <a:schemeClr val="tx1"/>
              </a:fontRef>
            </p:style>
          </p:cxnSp>
        </p:grpSp>
        <p:sp>
          <p:nvSpPr>
            <p:cNvPr id="57" name="Ellipse 56"/>
            <p:cNvSpPr/>
            <p:nvPr/>
          </p:nvSpPr>
          <p:spPr>
            <a:xfrm>
              <a:off x="8632257" y="2910149"/>
              <a:ext cx="1184400" cy="1183323"/>
            </a:xfrm>
            <a:prstGeom prst="ellipse">
              <a:avLst/>
            </a:prstGeom>
            <a:noFill/>
            <a:ln w="50800">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lIns="0" tIns="135000" rIns="0" bIns="0" rtlCol="0" anchor="ctr"/>
            <a:lstStyle/>
            <a:p>
              <a:pPr algn="ctr">
                <a:lnSpc>
                  <a:spcPct val="80000"/>
                </a:lnSpc>
              </a:pPr>
              <a:r>
                <a:rPr lang="de-DE" sz="2100" b="1" dirty="0">
                  <a:solidFill>
                    <a:srgbClr val="1F4B56"/>
                  </a:solidFill>
                </a:rPr>
                <a:t>KMU</a:t>
              </a:r>
              <a:br>
                <a:rPr lang="de-DE" sz="2100" b="1" dirty="0">
                  <a:solidFill>
                    <a:srgbClr val="1F4B56"/>
                  </a:solidFill>
                </a:rPr>
              </a:br>
              <a:r>
                <a:rPr lang="de-DE" b="1" dirty="0">
                  <a:solidFill>
                    <a:srgbClr val="1F4B56"/>
                  </a:solidFill>
                </a:rPr>
                <a:t>?</a:t>
              </a:r>
              <a:endParaRPr lang="de-DE" sz="1500" b="1" dirty="0">
                <a:solidFill>
                  <a:srgbClr val="1F4B56"/>
                </a:solidFill>
              </a:endParaRPr>
            </a:p>
          </p:txBody>
        </p:sp>
      </p:grpSp>
      <p:sp>
        <p:nvSpPr>
          <p:cNvPr id="2" name="Datumsplatzhalter 1">
            <a:extLst>
              <a:ext uri="{FF2B5EF4-FFF2-40B4-BE49-F238E27FC236}">
                <a16:creationId xmlns:a16="http://schemas.microsoft.com/office/drawing/2014/main" id="{24DC5482-D2D1-3773-A2AA-D5A6D92FEE26}"/>
              </a:ext>
            </a:extLst>
          </p:cNvPr>
          <p:cNvSpPr>
            <a:spLocks noGrp="1"/>
          </p:cNvSpPr>
          <p:nvPr>
            <p:ph type="dt" sz="half" idx="2"/>
          </p:nvPr>
        </p:nvSpPr>
        <p:spPr/>
        <p:txBody>
          <a:bodyPr/>
          <a:lstStyle/>
          <a:p>
            <a:r>
              <a:rPr lang="de-DE"/>
              <a:t>15.03.2023</a:t>
            </a:r>
            <a:endParaRPr lang="de-DE" dirty="0"/>
          </a:p>
        </p:txBody>
      </p:sp>
      <p:sp>
        <p:nvSpPr>
          <p:cNvPr id="5" name="Fußzeilenplatzhalter 4">
            <a:extLst>
              <a:ext uri="{FF2B5EF4-FFF2-40B4-BE49-F238E27FC236}">
                <a16:creationId xmlns:a16="http://schemas.microsoft.com/office/drawing/2014/main" id="{092C4D0D-0CDC-3758-785B-EB434FD7B13E}"/>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6" name="Foliennummernplatzhalter 5">
            <a:extLst>
              <a:ext uri="{FF2B5EF4-FFF2-40B4-BE49-F238E27FC236}">
                <a16:creationId xmlns:a16="http://schemas.microsoft.com/office/drawing/2014/main" id="{AF968463-2B2A-11D1-C92E-BA8A40CB6BCE}"/>
              </a:ext>
            </a:extLst>
          </p:cNvPr>
          <p:cNvSpPr>
            <a:spLocks noGrp="1"/>
          </p:cNvSpPr>
          <p:nvPr>
            <p:ph type="sldNum" sz="quarter" idx="4"/>
          </p:nvPr>
        </p:nvSpPr>
        <p:spPr/>
        <p:txBody>
          <a:bodyPr/>
          <a:lstStyle/>
          <a:p>
            <a:fld id="{451AA64C-E0B0-46F1-8CD3-03730F1A5CF9}" type="slidenum">
              <a:rPr lang="de-DE" smtClean="0"/>
              <a:pPr/>
              <a:t>7</a:t>
            </a:fld>
            <a:endParaRPr lang="de-DE" dirty="0"/>
          </a:p>
        </p:txBody>
      </p:sp>
    </p:spTree>
    <p:extLst>
      <p:ext uri="{BB962C8B-B14F-4D97-AF65-F5344CB8AC3E}">
        <p14:creationId xmlns:p14="http://schemas.microsoft.com/office/powerpoint/2010/main" val="714451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Kleine und mittlere Unternehmen</a:t>
            </a:r>
          </a:p>
        </p:txBody>
      </p:sp>
      <p:sp>
        <p:nvSpPr>
          <p:cNvPr id="4" name="Textplatzhalter 3"/>
          <p:cNvSpPr>
            <a:spLocks noGrp="1"/>
          </p:cNvSpPr>
          <p:nvPr>
            <p:ph type="body" sz="quarter" idx="10"/>
          </p:nvPr>
        </p:nvSpPr>
        <p:spPr/>
        <p:txBody>
          <a:bodyPr/>
          <a:lstStyle/>
          <a:p>
            <a:r>
              <a:rPr lang="de-DE" dirty="0"/>
              <a:t>KMU </a:t>
            </a:r>
            <a:r>
              <a:rPr lang="de-DE" i="1" dirty="0"/>
              <a:t>(SME) </a:t>
            </a:r>
            <a:r>
              <a:rPr lang="de-DE" dirty="0"/>
              <a:t>im Detail</a:t>
            </a:r>
          </a:p>
        </p:txBody>
      </p:sp>
      <p:graphicFrame>
        <p:nvGraphicFramePr>
          <p:cNvPr id="6" name="Tabelle 5"/>
          <p:cNvGraphicFramePr>
            <a:graphicFrameLocks noGrp="1"/>
          </p:cNvGraphicFramePr>
          <p:nvPr>
            <p:extLst>
              <p:ext uri="{D42A27DB-BD31-4B8C-83A1-F6EECF244321}">
                <p14:modId xmlns:p14="http://schemas.microsoft.com/office/powerpoint/2010/main" val="3349349270"/>
              </p:ext>
            </p:extLst>
          </p:nvPr>
        </p:nvGraphicFramePr>
        <p:xfrm>
          <a:off x="421481" y="1779662"/>
          <a:ext cx="8335566" cy="1814700"/>
        </p:xfrm>
        <a:graphic>
          <a:graphicData uri="http://schemas.openxmlformats.org/drawingml/2006/table">
            <a:tbl>
              <a:tblPr firstRow="1" bandRow="1">
                <a:tableStyleId>{5C22544A-7EE6-4342-B048-85BDC9FD1C3A}</a:tableStyleId>
              </a:tblPr>
              <a:tblGrid>
                <a:gridCol w="2292843">
                  <a:extLst>
                    <a:ext uri="{9D8B030D-6E8A-4147-A177-3AD203B41FA5}">
                      <a16:colId xmlns:a16="http://schemas.microsoft.com/office/drawing/2014/main" val="20000"/>
                    </a:ext>
                  </a:extLst>
                </a:gridCol>
                <a:gridCol w="1874940">
                  <a:extLst>
                    <a:ext uri="{9D8B030D-6E8A-4147-A177-3AD203B41FA5}">
                      <a16:colId xmlns:a16="http://schemas.microsoft.com/office/drawing/2014/main" val="20001"/>
                    </a:ext>
                  </a:extLst>
                </a:gridCol>
                <a:gridCol w="2348144">
                  <a:extLst>
                    <a:ext uri="{9D8B030D-6E8A-4147-A177-3AD203B41FA5}">
                      <a16:colId xmlns:a16="http://schemas.microsoft.com/office/drawing/2014/main" val="20002"/>
                    </a:ext>
                  </a:extLst>
                </a:gridCol>
                <a:gridCol w="1819639">
                  <a:extLst>
                    <a:ext uri="{9D8B030D-6E8A-4147-A177-3AD203B41FA5}">
                      <a16:colId xmlns:a16="http://schemas.microsoft.com/office/drawing/2014/main" val="20003"/>
                    </a:ext>
                  </a:extLst>
                </a:gridCol>
              </a:tblGrid>
              <a:tr h="405000">
                <a:tc>
                  <a:txBody>
                    <a:bodyPr/>
                    <a:lstStyle/>
                    <a:p>
                      <a:r>
                        <a:rPr lang="de-DE" sz="1400" dirty="0"/>
                        <a:t>Typ</a:t>
                      </a:r>
                    </a:p>
                  </a:txBody>
                  <a:tcPr marL="68580" marR="68580" marT="34290" marB="34290" anchor="ctr">
                    <a:solidFill>
                      <a:srgbClr val="144393"/>
                    </a:solidFill>
                  </a:tcPr>
                </a:tc>
                <a:tc>
                  <a:txBody>
                    <a:bodyPr/>
                    <a:lstStyle/>
                    <a:p>
                      <a:pPr algn="ctr"/>
                      <a:r>
                        <a:rPr lang="de-DE" sz="1400" dirty="0"/>
                        <a:t>Beschäftigte</a:t>
                      </a:r>
                    </a:p>
                  </a:txBody>
                  <a:tcPr marL="68580" marR="68580" marT="34290" marB="34290" anchor="ctr">
                    <a:solidFill>
                      <a:srgbClr val="144393"/>
                    </a:solidFill>
                  </a:tcPr>
                </a:tc>
                <a:tc>
                  <a:txBody>
                    <a:bodyPr/>
                    <a:lstStyle/>
                    <a:p>
                      <a:pPr algn="ctr"/>
                      <a:r>
                        <a:rPr lang="de-DE" sz="1400" dirty="0"/>
                        <a:t>Umsatz</a:t>
                      </a:r>
                      <a:r>
                        <a:rPr lang="de-DE" sz="1400" baseline="0" dirty="0"/>
                        <a:t> p. a</a:t>
                      </a:r>
                      <a:endParaRPr lang="de-DE" sz="1400" dirty="0"/>
                    </a:p>
                  </a:txBody>
                  <a:tcPr marL="68580" marR="68580" marT="34290" marB="34290" anchor="ctr">
                    <a:solidFill>
                      <a:srgbClr val="144393"/>
                    </a:solidFill>
                  </a:tcPr>
                </a:tc>
                <a:tc>
                  <a:txBody>
                    <a:bodyPr/>
                    <a:lstStyle/>
                    <a:p>
                      <a:pPr algn="ctr"/>
                      <a:r>
                        <a:rPr lang="de-DE" sz="1400" dirty="0"/>
                        <a:t>Bilanzsumme</a:t>
                      </a:r>
                    </a:p>
                  </a:txBody>
                  <a:tcPr marL="68580" marR="68580" marT="34290" marB="34290" anchor="ctr">
                    <a:solidFill>
                      <a:srgbClr val="144393"/>
                    </a:solidFill>
                  </a:tcPr>
                </a:tc>
                <a:extLst>
                  <a:ext uri="{0D108BD9-81ED-4DB2-BD59-A6C34878D82A}">
                    <a16:rowId xmlns:a16="http://schemas.microsoft.com/office/drawing/2014/main" val="10000"/>
                  </a:ext>
                </a:extLst>
              </a:tr>
              <a:tr h="457200">
                <a:tc>
                  <a:txBody>
                    <a:bodyPr/>
                    <a:lstStyle/>
                    <a:p>
                      <a:r>
                        <a:rPr lang="de-DE" sz="1500" dirty="0">
                          <a:solidFill>
                            <a:srgbClr val="1F4B56"/>
                          </a:solidFill>
                        </a:rPr>
                        <a:t>Kleinstunternehmen</a:t>
                      </a:r>
                      <a:br>
                        <a:rPr lang="de-DE" sz="1500" dirty="0">
                          <a:solidFill>
                            <a:srgbClr val="1F4B56"/>
                          </a:solidFill>
                        </a:rPr>
                      </a:br>
                      <a:r>
                        <a:rPr lang="de-DE" sz="1100" b="0" i="1" dirty="0">
                          <a:solidFill>
                            <a:srgbClr val="1F4B56"/>
                          </a:solidFill>
                        </a:rPr>
                        <a:t>(Micro)</a:t>
                      </a:r>
                      <a:endParaRPr lang="de-DE" sz="1400" b="0" i="1" dirty="0">
                        <a:solidFill>
                          <a:srgbClr val="1F4B56"/>
                        </a:solidFill>
                      </a:endParaRPr>
                    </a:p>
                  </a:txBody>
                  <a:tcPr marL="68580" marR="68580" marT="34290" marB="34290" anchor="ctr">
                    <a:noFill/>
                  </a:tcPr>
                </a:tc>
                <a:tc>
                  <a:txBody>
                    <a:bodyPr/>
                    <a:lstStyle/>
                    <a:p>
                      <a:pPr algn="r"/>
                      <a:r>
                        <a:rPr lang="de-DE" sz="1400" dirty="0"/>
                        <a:t>&lt;</a:t>
                      </a:r>
                      <a:r>
                        <a:rPr lang="de-DE" sz="1400" baseline="0" dirty="0"/>
                        <a:t> </a:t>
                      </a:r>
                      <a:r>
                        <a:rPr lang="de-DE" sz="1400" dirty="0"/>
                        <a:t>10</a:t>
                      </a:r>
                    </a:p>
                  </a:txBody>
                  <a:tcPr marL="68580" marR="810000" marT="34290" marB="34290" anchor="ctr">
                    <a:noFill/>
                  </a:tcPr>
                </a:tc>
                <a:tc>
                  <a:txBody>
                    <a:bodyPr/>
                    <a:lstStyle/>
                    <a:p>
                      <a:pPr algn="r"/>
                      <a:r>
                        <a:rPr lang="de-DE" sz="1400" dirty="0"/>
                        <a:t>≤ 2 Mio. EUR</a:t>
                      </a:r>
                    </a:p>
                  </a:txBody>
                  <a:tcPr marL="68580" marR="675000" marT="34290" marB="34290" anchor="c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400" dirty="0"/>
                        <a:t>≤ 2 Mio. EUR</a:t>
                      </a:r>
                    </a:p>
                  </a:txBody>
                  <a:tcPr marL="68580" marR="405000" marT="34290" marB="34290" anchor="ctr">
                    <a:noFill/>
                  </a:tcPr>
                </a:tc>
                <a:extLst>
                  <a:ext uri="{0D108BD9-81ED-4DB2-BD59-A6C34878D82A}">
                    <a16:rowId xmlns:a16="http://schemas.microsoft.com/office/drawing/2014/main" val="10001"/>
                  </a:ext>
                </a:extLst>
              </a:tr>
              <a:tr h="457200">
                <a:tc>
                  <a:txBody>
                    <a:bodyPr/>
                    <a:lstStyle/>
                    <a:p>
                      <a:r>
                        <a:rPr lang="de-DE" sz="1500" dirty="0">
                          <a:solidFill>
                            <a:srgbClr val="1F4B56"/>
                          </a:solidFill>
                        </a:rPr>
                        <a:t>Kleinunternehmen</a:t>
                      </a:r>
                      <a:br>
                        <a:rPr lang="de-DE" sz="1500" dirty="0">
                          <a:solidFill>
                            <a:srgbClr val="1F4B56"/>
                          </a:solidFill>
                        </a:rPr>
                      </a:br>
                      <a:r>
                        <a:rPr lang="de-DE" sz="1100" i="1" dirty="0">
                          <a:solidFill>
                            <a:srgbClr val="1F4B56"/>
                          </a:solidFill>
                        </a:rPr>
                        <a:t>(Small)</a:t>
                      </a:r>
                      <a:endParaRPr lang="de-DE" sz="1400" dirty="0">
                        <a:solidFill>
                          <a:srgbClr val="1F4B56"/>
                        </a:solidFill>
                      </a:endParaRPr>
                    </a:p>
                  </a:txBody>
                  <a:tcPr marL="68580" marR="68580" marT="34290" marB="34290" anchor="ctr">
                    <a:noFill/>
                  </a:tcPr>
                </a:tc>
                <a:tc>
                  <a:txBody>
                    <a:bodyPr/>
                    <a:lstStyle/>
                    <a:p>
                      <a:pPr algn="r"/>
                      <a:r>
                        <a:rPr lang="de-DE" sz="1400" dirty="0"/>
                        <a:t>&lt; 50</a:t>
                      </a:r>
                    </a:p>
                  </a:txBody>
                  <a:tcPr marL="68580" marR="810000" marT="34290" marB="34290" anchor="ctr">
                    <a:noFill/>
                  </a:tcPr>
                </a:tc>
                <a:tc>
                  <a:txBody>
                    <a:bodyPr/>
                    <a:lstStyle/>
                    <a:p>
                      <a:pPr algn="r"/>
                      <a:r>
                        <a:rPr lang="de-DE" sz="1400" dirty="0"/>
                        <a:t>≤ 10 Mio. EUR</a:t>
                      </a:r>
                    </a:p>
                  </a:txBody>
                  <a:tcPr marL="68580" marR="675000" marT="34290" marB="34290" anchor="ctr">
                    <a:noFill/>
                  </a:tcPr>
                </a:tc>
                <a:tc>
                  <a:txBody>
                    <a:bodyPr/>
                    <a:lstStyle/>
                    <a:p>
                      <a:pPr algn="r"/>
                      <a:r>
                        <a:rPr lang="de-DE" sz="1400" dirty="0"/>
                        <a:t>≤ 10 Mio. EUR</a:t>
                      </a:r>
                    </a:p>
                  </a:txBody>
                  <a:tcPr marL="68580" marR="405000" marT="34290" marB="34290" anchor="ctr">
                    <a:noFill/>
                  </a:tcPr>
                </a:tc>
                <a:extLst>
                  <a:ext uri="{0D108BD9-81ED-4DB2-BD59-A6C34878D82A}">
                    <a16:rowId xmlns:a16="http://schemas.microsoft.com/office/drawing/2014/main" val="10002"/>
                  </a:ext>
                </a:extLst>
              </a:tr>
              <a:tr h="480060">
                <a:tc>
                  <a:txBody>
                    <a:bodyPr/>
                    <a:lstStyle/>
                    <a:p>
                      <a:r>
                        <a:rPr lang="de-DE" sz="1500" dirty="0">
                          <a:solidFill>
                            <a:srgbClr val="1F4B56"/>
                          </a:solidFill>
                        </a:rPr>
                        <a:t>Mittlere Unternehmen</a:t>
                      </a:r>
                    </a:p>
                    <a:p>
                      <a:r>
                        <a:rPr lang="de-DE" sz="1200" i="1" dirty="0">
                          <a:solidFill>
                            <a:srgbClr val="1F4B56"/>
                          </a:solidFill>
                        </a:rPr>
                        <a:t>(</a:t>
                      </a:r>
                      <a:r>
                        <a:rPr lang="de-DE" sz="1100" i="1" dirty="0">
                          <a:solidFill>
                            <a:srgbClr val="1F4B56"/>
                          </a:solidFill>
                        </a:rPr>
                        <a:t>Medium-sized)</a:t>
                      </a:r>
                      <a:endParaRPr lang="de-DE" sz="900" i="1" dirty="0">
                        <a:solidFill>
                          <a:srgbClr val="1F4B56"/>
                        </a:solidFill>
                      </a:endParaRPr>
                    </a:p>
                  </a:txBody>
                  <a:tcPr marL="68580" marR="68580" marT="34290" marB="34290" anchor="ctr">
                    <a:noFill/>
                  </a:tcPr>
                </a:tc>
                <a:tc>
                  <a:txBody>
                    <a:bodyPr/>
                    <a:lstStyle/>
                    <a:p>
                      <a:pPr algn="r"/>
                      <a:r>
                        <a:rPr lang="de-DE" sz="1400" dirty="0"/>
                        <a:t>&lt;</a:t>
                      </a:r>
                      <a:r>
                        <a:rPr lang="de-DE" sz="1400" baseline="0" dirty="0"/>
                        <a:t> </a:t>
                      </a:r>
                      <a:r>
                        <a:rPr lang="de-DE" sz="1400" dirty="0"/>
                        <a:t>250</a:t>
                      </a:r>
                    </a:p>
                  </a:txBody>
                  <a:tcPr marL="68580" marR="810000" marT="34290" marB="34290" anchor="ctr">
                    <a:noFill/>
                  </a:tcPr>
                </a:tc>
                <a:tc>
                  <a:txBody>
                    <a:bodyPr/>
                    <a:lstStyle/>
                    <a:p>
                      <a:pPr algn="r"/>
                      <a:r>
                        <a:rPr lang="de-DE" sz="1400" dirty="0"/>
                        <a:t>≤ 50 Mio. EUR</a:t>
                      </a:r>
                    </a:p>
                  </a:txBody>
                  <a:tcPr marL="68580" marR="675000" marT="34290" marB="34290" anchor="ctr">
                    <a:noFill/>
                  </a:tcPr>
                </a:tc>
                <a:tc>
                  <a:txBody>
                    <a:bodyPr/>
                    <a:lstStyle/>
                    <a:p>
                      <a:pPr algn="r"/>
                      <a:r>
                        <a:rPr lang="de-DE" sz="1400" dirty="0"/>
                        <a:t>≤ 43 Mio. EUR</a:t>
                      </a:r>
                    </a:p>
                  </a:txBody>
                  <a:tcPr marL="68580" marR="405000" marT="34290" marB="34290" anchor="ctr">
                    <a:noFill/>
                  </a:tcPr>
                </a:tc>
                <a:extLst>
                  <a:ext uri="{0D108BD9-81ED-4DB2-BD59-A6C34878D82A}">
                    <a16:rowId xmlns:a16="http://schemas.microsoft.com/office/drawing/2014/main" val="10003"/>
                  </a:ext>
                </a:extLst>
              </a:tr>
            </a:tbl>
          </a:graphicData>
        </a:graphic>
      </p:graphicFrame>
      <p:sp>
        <p:nvSpPr>
          <p:cNvPr id="7" name="Inhaltsplatzhalter 182"/>
          <p:cNvSpPr txBox="1">
            <a:spLocks/>
          </p:cNvSpPr>
          <p:nvPr/>
        </p:nvSpPr>
        <p:spPr>
          <a:xfrm>
            <a:off x="417041" y="3824245"/>
            <a:ext cx="8335566" cy="97975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1600" b="1" dirty="0"/>
              <a:t>Vorteile bei Förderprogrammen</a:t>
            </a:r>
          </a:p>
          <a:p>
            <a:pPr marL="400050" lvl="1" indent="-263129"/>
            <a:r>
              <a:rPr lang="de-DE" sz="1600" dirty="0"/>
              <a:t>nach Typ weiter differenzierte Förderprogramme und Förderziele</a:t>
            </a:r>
          </a:p>
          <a:p>
            <a:pPr marL="404813" lvl="1" indent="-267891"/>
            <a:r>
              <a:rPr lang="de-DE" sz="1600" dirty="0"/>
              <a:t>generell: je kleiner desto bessere Konditionen bei Fördermaßnahmen</a:t>
            </a:r>
          </a:p>
        </p:txBody>
      </p:sp>
      <p:sp>
        <p:nvSpPr>
          <p:cNvPr id="2" name="Datumsplatzhalter 1">
            <a:extLst>
              <a:ext uri="{FF2B5EF4-FFF2-40B4-BE49-F238E27FC236}">
                <a16:creationId xmlns:a16="http://schemas.microsoft.com/office/drawing/2014/main" id="{F9FB38AB-5443-F376-DBE2-D4C5CF17CBF8}"/>
              </a:ext>
            </a:extLst>
          </p:cNvPr>
          <p:cNvSpPr>
            <a:spLocks noGrp="1"/>
          </p:cNvSpPr>
          <p:nvPr>
            <p:ph type="dt" sz="half" idx="2"/>
          </p:nvPr>
        </p:nvSpPr>
        <p:spPr/>
        <p:txBody>
          <a:bodyPr/>
          <a:lstStyle/>
          <a:p>
            <a:r>
              <a:rPr lang="de-DE"/>
              <a:t>15.03.2023</a:t>
            </a:r>
            <a:endParaRPr lang="de-DE" dirty="0"/>
          </a:p>
        </p:txBody>
      </p:sp>
      <p:sp>
        <p:nvSpPr>
          <p:cNvPr id="5" name="Fußzeilenplatzhalter 4">
            <a:extLst>
              <a:ext uri="{FF2B5EF4-FFF2-40B4-BE49-F238E27FC236}">
                <a16:creationId xmlns:a16="http://schemas.microsoft.com/office/drawing/2014/main" id="{7E61B28B-225D-00E8-A3DF-ACA355906260}"/>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8" name="Foliennummernplatzhalter 7">
            <a:extLst>
              <a:ext uri="{FF2B5EF4-FFF2-40B4-BE49-F238E27FC236}">
                <a16:creationId xmlns:a16="http://schemas.microsoft.com/office/drawing/2014/main" id="{AC5380CD-15BE-B537-A0C2-F3255E7A48F6}"/>
              </a:ext>
            </a:extLst>
          </p:cNvPr>
          <p:cNvSpPr>
            <a:spLocks noGrp="1"/>
          </p:cNvSpPr>
          <p:nvPr>
            <p:ph type="sldNum" sz="quarter" idx="4"/>
          </p:nvPr>
        </p:nvSpPr>
        <p:spPr/>
        <p:txBody>
          <a:bodyPr/>
          <a:lstStyle/>
          <a:p>
            <a:fld id="{451AA64C-E0B0-46F1-8CD3-03730F1A5CF9}" type="slidenum">
              <a:rPr lang="de-DE" smtClean="0"/>
              <a:pPr/>
              <a:t>8</a:t>
            </a:fld>
            <a:endParaRPr lang="de-DE" dirty="0"/>
          </a:p>
        </p:txBody>
      </p:sp>
    </p:spTree>
    <p:extLst>
      <p:ext uri="{BB962C8B-B14F-4D97-AF65-F5344CB8AC3E}">
        <p14:creationId xmlns:p14="http://schemas.microsoft.com/office/powerpoint/2010/main" val="800722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Begriffe im Beihilfekontext</a:t>
            </a:r>
          </a:p>
        </p:txBody>
      </p:sp>
      <p:sp>
        <p:nvSpPr>
          <p:cNvPr id="4" name="Textplatzhalter 3"/>
          <p:cNvSpPr>
            <a:spLocks noGrp="1"/>
          </p:cNvSpPr>
          <p:nvPr>
            <p:ph type="body" sz="quarter" idx="10"/>
          </p:nvPr>
        </p:nvSpPr>
        <p:spPr/>
        <p:txBody>
          <a:bodyPr/>
          <a:lstStyle/>
          <a:p>
            <a:r>
              <a:rPr lang="de-DE" dirty="0"/>
              <a:t>Förderberechtigte</a:t>
            </a:r>
          </a:p>
        </p:txBody>
      </p:sp>
      <p:sp>
        <p:nvSpPr>
          <p:cNvPr id="9" name="Textfeld 8"/>
          <p:cNvSpPr txBox="1"/>
          <p:nvPr/>
        </p:nvSpPr>
        <p:spPr>
          <a:xfrm>
            <a:off x="6994978" y="2638822"/>
            <a:ext cx="1338828" cy="715581"/>
          </a:xfrm>
          <a:prstGeom prst="rect">
            <a:avLst/>
          </a:prstGeom>
          <a:noFill/>
        </p:spPr>
        <p:txBody>
          <a:bodyPr wrap="none" rtlCol="0">
            <a:spAutoFit/>
          </a:bodyPr>
          <a:lstStyle/>
          <a:p>
            <a:r>
              <a:rPr lang="de-DE" sz="4050">
                <a:solidFill>
                  <a:srgbClr val="109238"/>
                </a:solidFill>
              </a:rPr>
              <a:t>KMU</a:t>
            </a:r>
            <a:endParaRPr lang="de-DE" sz="4050" dirty="0">
              <a:solidFill>
                <a:srgbClr val="109238"/>
              </a:solidFill>
            </a:endParaRPr>
          </a:p>
        </p:txBody>
      </p:sp>
      <p:sp>
        <p:nvSpPr>
          <p:cNvPr id="10" name="Textfeld 9"/>
          <p:cNvSpPr txBox="1"/>
          <p:nvPr/>
        </p:nvSpPr>
        <p:spPr>
          <a:xfrm>
            <a:off x="7253174" y="3331319"/>
            <a:ext cx="1827744" cy="553998"/>
          </a:xfrm>
          <a:prstGeom prst="rect">
            <a:avLst/>
          </a:prstGeom>
          <a:noFill/>
        </p:spPr>
        <p:txBody>
          <a:bodyPr wrap="none" rtlCol="0">
            <a:spAutoFit/>
          </a:bodyPr>
          <a:lstStyle/>
          <a:p>
            <a:r>
              <a:rPr lang="de-DE" sz="3000" dirty="0">
                <a:solidFill>
                  <a:srgbClr val="144393"/>
                </a:solidFill>
              </a:rPr>
              <a:t>Konzerne</a:t>
            </a:r>
          </a:p>
        </p:txBody>
      </p:sp>
      <p:sp>
        <p:nvSpPr>
          <p:cNvPr id="11" name="Textfeld 10"/>
          <p:cNvSpPr txBox="1"/>
          <p:nvPr/>
        </p:nvSpPr>
        <p:spPr>
          <a:xfrm>
            <a:off x="7847261" y="2107907"/>
            <a:ext cx="1116011" cy="553998"/>
          </a:xfrm>
          <a:prstGeom prst="rect">
            <a:avLst/>
          </a:prstGeom>
          <a:noFill/>
        </p:spPr>
        <p:txBody>
          <a:bodyPr wrap="none" rtlCol="0">
            <a:spAutoFit/>
          </a:bodyPr>
          <a:lstStyle/>
          <a:p>
            <a:r>
              <a:rPr lang="de-DE" sz="1500" dirty="0">
                <a:solidFill>
                  <a:srgbClr val="144393"/>
                </a:solidFill>
              </a:rPr>
              <a:t>großer</a:t>
            </a:r>
            <a:br>
              <a:rPr lang="de-DE" sz="1500" dirty="0">
                <a:solidFill>
                  <a:srgbClr val="144393"/>
                </a:solidFill>
              </a:rPr>
            </a:br>
            <a:r>
              <a:rPr lang="de-DE" sz="1500" dirty="0">
                <a:solidFill>
                  <a:srgbClr val="144393"/>
                </a:solidFill>
              </a:rPr>
              <a:t>Mittelstand</a:t>
            </a:r>
          </a:p>
        </p:txBody>
      </p:sp>
      <p:sp>
        <p:nvSpPr>
          <p:cNvPr id="12" name="Pfeil nach unten 11"/>
          <p:cNvSpPr/>
          <p:nvPr/>
        </p:nvSpPr>
        <p:spPr>
          <a:xfrm rot="-5400000">
            <a:off x="6235289" y="2675293"/>
            <a:ext cx="192641" cy="619554"/>
          </a:xfrm>
          <a:prstGeom prst="downArrow">
            <a:avLst>
              <a:gd name="adj1" fmla="val 40111"/>
              <a:gd name="adj2" fmla="val 87083"/>
            </a:avLst>
          </a:prstGeom>
          <a:solidFill>
            <a:srgbClr val="1F4B56"/>
          </a:solidFill>
          <a:ln>
            <a:solidFill>
              <a:srgbClr val="1F4B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
        <p:nvSpPr>
          <p:cNvPr id="13" name="Textfeld 12">
            <a:extLst>
              <a:ext uri="{FF2B5EF4-FFF2-40B4-BE49-F238E27FC236}">
                <a16:creationId xmlns:a16="http://schemas.microsoft.com/office/drawing/2014/main" id="{AA50A9E8-4E60-E498-9C68-2609A65B9684}"/>
              </a:ext>
            </a:extLst>
          </p:cNvPr>
          <p:cNvSpPr txBox="1"/>
          <p:nvPr/>
        </p:nvSpPr>
        <p:spPr>
          <a:xfrm>
            <a:off x="1092382" y="1771088"/>
            <a:ext cx="3204723" cy="507831"/>
          </a:xfrm>
          <a:prstGeom prst="rect">
            <a:avLst/>
          </a:prstGeom>
          <a:noFill/>
        </p:spPr>
        <p:txBody>
          <a:bodyPr wrap="none" rtlCol="0">
            <a:spAutoFit/>
          </a:bodyPr>
          <a:lstStyle/>
          <a:p>
            <a:r>
              <a:rPr lang="de-DE" sz="2700" dirty="0"/>
              <a:t>Bildungseinrichtung</a:t>
            </a:r>
            <a:endParaRPr lang="en-GB" sz="2700" dirty="0"/>
          </a:p>
        </p:txBody>
      </p:sp>
      <p:sp>
        <p:nvSpPr>
          <p:cNvPr id="14" name="Textfeld 13">
            <a:extLst>
              <a:ext uri="{FF2B5EF4-FFF2-40B4-BE49-F238E27FC236}">
                <a16:creationId xmlns:a16="http://schemas.microsoft.com/office/drawing/2014/main" id="{57393B6A-6315-EE1D-733F-1E6C5A577B61}"/>
              </a:ext>
            </a:extLst>
          </p:cNvPr>
          <p:cNvSpPr txBox="1"/>
          <p:nvPr/>
        </p:nvSpPr>
        <p:spPr>
          <a:xfrm>
            <a:off x="4182911" y="2130990"/>
            <a:ext cx="1992853" cy="507831"/>
          </a:xfrm>
          <a:prstGeom prst="rect">
            <a:avLst/>
          </a:prstGeom>
          <a:noFill/>
        </p:spPr>
        <p:txBody>
          <a:bodyPr wrap="none" rtlCol="0">
            <a:spAutoFit/>
          </a:bodyPr>
          <a:lstStyle/>
          <a:p>
            <a:r>
              <a:rPr lang="de-DE" sz="2700" dirty="0"/>
              <a:t>Hochschule</a:t>
            </a:r>
            <a:endParaRPr lang="en-GB" sz="2700" dirty="0"/>
          </a:p>
        </p:txBody>
      </p:sp>
      <p:sp>
        <p:nvSpPr>
          <p:cNvPr id="15" name="Textfeld 14">
            <a:extLst>
              <a:ext uri="{FF2B5EF4-FFF2-40B4-BE49-F238E27FC236}">
                <a16:creationId xmlns:a16="http://schemas.microsoft.com/office/drawing/2014/main" id="{321B3818-1343-D0E1-9368-284249486526}"/>
              </a:ext>
            </a:extLst>
          </p:cNvPr>
          <p:cNvSpPr txBox="1"/>
          <p:nvPr/>
        </p:nvSpPr>
        <p:spPr>
          <a:xfrm>
            <a:off x="1245871" y="3579489"/>
            <a:ext cx="3302507" cy="461665"/>
          </a:xfrm>
          <a:prstGeom prst="rect">
            <a:avLst/>
          </a:prstGeom>
          <a:noFill/>
        </p:spPr>
        <p:txBody>
          <a:bodyPr wrap="none" rtlCol="0">
            <a:spAutoFit/>
          </a:bodyPr>
          <a:lstStyle/>
          <a:p>
            <a:r>
              <a:rPr lang="de-DE" sz="2400" dirty="0"/>
              <a:t>Forschungseinrichtung</a:t>
            </a:r>
            <a:endParaRPr lang="en-GB" sz="2400" dirty="0"/>
          </a:p>
        </p:txBody>
      </p:sp>
      <p:sp>
        <p:nvSpPr>
          <p:cNvPr id="16" name="Textfeld 15">
            <a:extLst>
              <a:ext uri="{FF2B5EF4-FFF2-40B4-BE49-F238E27FC236}">
                <a16:creationId xmlns:a16="http://schemas.microsoft.com/office/drawing/2014/main" id="{860E73A4-76FA-FE2E-188E-30F098CE9D46}"/>
              </a:ext>
            </a:extLst>
          </p:cNvPr>
          <p:cNvSpPr txBox="1"/>
          <p:nvPr/>
        </p:nvSpPr>
        <p:spPr>
          <a:xfrm>
            <a:off x="1301392" y="2331991"/>
            <a:ext cx="2501647" cy="369332"/>
          </a:xfrm>
          <a:prstGeom prst="rect">
            <a:avLst/>
          </a:prstGeom>
          <a:noFill/>
        </p:spPr>
        <p:txBody>
          <a:bodyPr wrap="none" rtlCol="0">
            <a:spAutoFit/>
          </a:bodyPr>
          <a:lstStyle/>
          <a:p>
            <a:r>
              <a:rPr lang="de-DE" dirty="0"/>
              <a:t>Öffentliche Einrichtung</a:t>
            </a:r>
            <a:endParaRPr lang="en-GB" dirty="0"/>
          </a:p>
        </p:txBody>
      </p:sp>
      <p:sp>
        <p:nvSpPr>
          <p:cNvPr id="17" name="Textfeld 16">
            <a:extLst>
              <a:ext uri="{FF2B5EF4-FFF2-40B4-BE49-F238E27FC236}">
                <a16:creationId xmlns:a16="http://schemas.microsoft.com/office/drawing/2014/main" id="{6F369E92-5388-9990-3893-6D29EA9F7810}"/>
              </a:ext>
            </a:extLst>
          </p:cNvPr>
          <p:cNvSpPr txBox="1"/>
          <p:nvPr/>
        </p:nvSpPr>
        <p:spPr>
          <a:xfrm>
            <a:off x="3579216" y="3262707"/>
            <a:ext cx="2409634" cy="415498"/>
          </a:xfrm>
          <a:prstGeom prst="rect">
            <a:avLst/>
          </a:prstGeom>
          <a:noFill/>
        </p:spPr>
        <p:txBody>
          <a:bodyPr wrap="none" rtlCol="0">
            <a:spAutoFit/>
          </a:bodyPr>
          <a:lstStyle/>
          <a:p>
            <a:r>
              <a:rPr lang="de-DE" sz="2100" dirty="0"/>
              <a:t>Existenzgründer/in</a:t>
            </a:r>
            <a:endParaRPr lang="en-GB" sz="2100" dirty="0"/>
          </a:p>
        </p:txBody>
      </p:sp>
      <p:sp>
        <p:nvSpPr>
          <p:cNvPr id="18" name="Textfeld 17">
            <a:extLst>
              <a:ext uri="{FF2B5EF4-FFF2-40B4-BE49-F238E27FC236}">
                <a16:creationId xmlns:a16="http://schemas.microsoft.com/office/drawing/2014/main" id="{35FCEF26-BA5A-7794-EA1E-2ABB648DB93C}"/>
              </a:ext>
            </a:extLst>
          </p:cNvPr>
          <p:cNvSpPr txBox="1"/>
          <p:nvPr/>
        </p:nvSpPr>
        <p:spPr>
          <a:xfrm>
            <a:off x="990658" y="3206956"/>
            <a:ext cx="2326406" cy="369332"/>
          </a:xfrm>
          <a:prstGeom prst="rect">
            <a:avLst/>
          </a:prstGeom>
          <a:noFill/>
        </p:spPr>
        <p:txBody>
          <a:bodyPr wrap="none" rtlCol="0">
            <a:spAutoFit/>
          </a:bodyPr>
          <a:lstStyle/>
          <a:p>
            <a:r>
              <a:rPr lang="de-DE" dirty="0"/>
              <a:t>Verband/Vereinigung</a:t>
            </a:r>
            <a:endParaRPr lang="en-GB" sz="2400" dirty="0"/>
          </a:p>
        </p:txBody>
      </p:sp>
      <p:sp>
        <p:nvSpPr>
          <p:cNvPr id="19" name="Textfeld 18">
            <a:extLst>
              <a:ext uri="{FF2B5EF4-FFF2-40B4-BE49-F238E27FC236}">
                <a16:creationId xmlns:a16="http://schemas.microsoft.com/office/drawing/2014/main" id="{0A14A39A-1886-DD6E-F8FF-D894B06B82D7}"/>
              </a:ext>
            </a:extLst>
          </p:cNvPr>
          <p:cNvSpPr txBox="1"/>
          <p:nvPr/>
        </p:nvSpPr>
        <p:spPr>
          <a:xfrm>
            <a:off x="3433886" y="4097100"/>
            <a:ext cx="2884059" cy="415498"/>
          </a:xfrm>
          <a:prstGeom prst="rect">
            <a:avLst/>
          </a:prstGeom>
          <a:noFill/>
        </p:spPr>
        <p:txBody>
          <a:bodyPr wrap="none" rtlCol="0">
            <a:spAutoFit/>
          </a:bodyPr>
          <a:lstStyle/>
          <a:p>
            <a:r>
              <a:rPr lang="de-DE" sz="2100" dirty="0"/>
              <a:t>Öffentliche Einrichtung</a:t>
            </a:r>
            <a:endParaRPr lang="en-GB" sz="2100" dirty="0"/>
          </a:p>
        </p:txBody>
      </p:sp>
      <p:sp>
        <p:nvSpPr>
          <p:cNvPr id="20" name="Textfeld 19">
            <a:extLst>
              <a:ext uri="{FF2B5EF4-FFF2-40B4-BE49-F238E27FC236}">
                <a16:creationId xmlns:a16="http://schemas.microsoft.com/office/drawing/2014/main" id="{9F35EA0D-96DB-2350-E11B-FD4B7208DE9A}"/>
              </a:ext>
            </a:extLst>
          </p:cNvPr>
          <p:cNvSpPr txBox="1"/>
          <p:nvPr/>
        </p:nvSpPr>
        <p:spPr>
          <a:xfrm>
            <a:off x="1592133" y="3972691"/>
            <a:ext cx="1266693" cy="323165"/>
          </a:xfrm>
          <a:prstGeom prst="rect">
            <a:avLst/>
          </a:prstGeom>
          <a:noFill/>
        </p:spPr>
        <p:txBody>
          <a:bodyPr wrap="none" rtlCol="0">
            <a:spAutoFit/>
          </a:bodyPr>
          <a:lstStyle/>
          <a:p>
            <a:r>
              <a:rPr lang="de-DE" sz="1500" dirty="0"/>
              <a:t>Privatperson</a:t>
            </a:r>
            <a:endParaRPr lang="en-GB" sz="2100" dirty="0"/>
          </a:p>
        </p:txBody>
      </p:sp>
      <p:sp>
        <p:nvSpPr>
          <p:cNvPr id="21" name="Textfeld 20">
            <a:extLst>
              <a:ext uri="{FF2B5EF4-FFF2-40B4-BE49-F238E27FC236}">
                <a16:creationId xmlns:a16="http://schemas.microsoft.com/office/drawing/2014/main" id="{E39E2FD3-151A-811B-0C1C-94D4BF13E1AB}"/>
              </a:ext>
            </a:extLst>
          </p:cNvPr>
          <p:cNvSpPr txBox="1"/>
          <p:nvPr/>
        </p:nvSpPr>
        <p:spPr>
          <a:xfrm>
            <a:off x="4753334" y="3822470"/>
            <a:ext cx="1063112" cy="323165"/>
          </a:xfrm>
          <a:prstGeom prst="rect">
            <a:avLst/>
          </a:prstGeom>
          <a:noFill/>
        </p:spPr>
        <p:txBody>
          <a:bodyPr wrap="none" rtlCol="0">
            <a:spAutoFit/>
          </a:bodyPr>
          <a:lstStyle/>
          <a:p>
            <a:r>
              <a:rPr lang="de-DE" sz="1500" dirty="0"/>
              <a:t>Kommune</a:t>
            </a:r>
            <a:endParaRPr lang="en-GB" sz="2100" dirty="0"/>
          </a:p>
        </p:txBody>
      </p:sp>
      <p:sp>
        <p:nvSpPr>
          <p:cNvPr id="22" name="Textfeld 21">
            <a:extLst>
              <a:ext uri="{FF2B5EF4-FFF2-40B4-BE49-F238E27FC236}">
                <a16:creationId xmlns:a16="http://schemas.microsoft.com/office/drawing/2014/main" id="{47311F83-3686-094B-747C-98576B9610C5}"/>
              </a:ext>
            </a:extLst>
          </p:cNvPr>
          <p:cNvSpPr txBox="1"/>
          <p:nvPr/>
        </p:nvSpPr>
        <p:spPr>
          <a:xfrm>
            <a:off x="2181332" y="2601266"/>
            <a:ext cx="3329758" cy="715581"/>
          </a:xfrm>
          <a:prstGeom prst="rect">
            <a:avLst/>
          </a:prstGeom>
          <a:noFill/>
        </p:spPr>
        <p:txBody>
          <a:bodyPr wrap="none" rtlCol="0">
            <a:spAutoFit/>
          </a:bodyPr>
          <a:lstStyle/>
          <a:p>
            <a:r>
              <a:rPr lang="de-DE" sz="4050" dirty="0">
                <a:solidFill>
                  <a:srgbClr val="144393"/>
                </a:solidFill>
              </a:rPr>
              <a:t>Unternehmen</a:t>
            </a:r>
          </a:p>
        </p:txBody>
      </p:sp>
      <p:sp>
        <p:nvSpPr>
          <p:cNvPr id="23" name="Textfeld 22">
            <a:extLst>
              <a:ext uri="{FF2B5EF4-FFF2-40B4-BE49-F238E27FC236}">
                <a16:creationId xmlns:a16="http://schemas.microsoft.com/office/drawing/2014/main" id="{5F999357-753C-1E5F-A40D-10D10107AC60}"/>
              </a:ext>
            </a:extLst>
          </p:cNvPr>
          <p:cNvSpPr txBox="1"/>
          <p:nvPr/>
        </p:nvSpPr>
        <p:spPr>
          <a:xfrm>
            <a:off x="1089216" y="4336817"/>
            <a:ext cx="2435282" cy="323165"/>
          </a:xfrm>
          <a:prstGeom prst="rect">
            <a:avLst/>
          </a:prstGeom>
          <a:noFill/>
        </p:spPr>
        <p:txBody>
          <a:bodyPr wrap="none" rtlCol="0">
            <a:spAutoFit/>
          </a:bodyPr>
          <a:lstStyle/>
          <a:p>
            <a:r>
              <a:rPr lang="de-DE" sz="1500" dirty="0"/>
              <a:t>Kommunale Unternehmen</a:t>
            </a:r>
            <a:endParaRPr lang="en-GB" sz="2100" dirty="0"/>
          </a:p>
        </p:txBody>
      </p:sp>
      <p:sp>
        <p:nvSpPr>
          <p:cNvPr id="2" name="Datumsplatzhalter 1">
            <a:extLst>
              <a:ext uri="{FF2B5EF4-FFF2-40B4-BE49-F238E27FC236}">
                <a16:creationId xmlns:a16="http://schemas.microsoft.com/office/drawing/2014/main" id="{97BEB440-E7FD-F93F-839D-3BECD1D2BACE}"/>
              </a:ext>
            </a:extLst>
          </p:cNvPr>
          <p:cNvSpPr>
            <a:spLocks noGrp="1"/>
          </p:cNvSpPr>
          <p:nvPr>
            <p:ph type="dt" sz="half" idx="2"/>
          </p:nvPr>
        </p:nvSpPr>
        <p:spPr/>
        <p:txBody>
          <a:bodyPr/>
          <a:lstStyle/>
          <a:p>
            <a:r>
              <a:rPr lang="de-DE"/>
              <a:t>15.03.2023</a:t>
            </a:r>
            <a:endParaRPr lang="de-DE" dirty="0"/>
          </a:p>
        </p:txBody>
      </p:sp>
      <p:sp>
        <p:nvSpPr>
          <p:cNvPr id="5" name="Fußzeilenplatzhalter 4">
            <a:extLst>
              <a:ext uri="{FF2B5EF4-FFF2-40B4-BE49-F238E27FC236}">
                <a16:creationId xmlns:a16="http://schemas.microsoft.com/office/drawing/2014/main" id="{02275564-AED1-6998-97AB-1C6405773868}"/>
              </a:ext>
            </a:extLst>
          </p:cNvPr>
          <p:cNvSpPr>
            <a:spLocks noGrp="1"/>
          </p:cNvSpPr>
          <p:nvPr>
            <p:ph type="ftr" sz="quarter" idx="3"/>
          </p:nvPr>
        </p:nvSpPr>
        <p:spPr/>
        <p:txBody>
          <a:bodyPr/>
          <a:lstStyle/>
          <a:p>
            <a:r>
              <a:rPr lang="de-DE">
                <a:solidFill>
                  <a:srgbClr val="898989"/>
                </a:solidFill>
              </a:rPr>
              <a:t>Interventionen der EU</a:t>
            </a:r>
            <a:endParaRPr lang="de-DE" dirty="0">
              <a:solidFill>
                <a:srgbClr val="898989"/>
              </a:solidFill>
            </a:endParaRPr>
          </a:p>
        </p:txBody>
      </p:sp>
      <p:sp>
        <p:nvSpPr>
          <p:cNvPr id="6" name="Foliennummernplatzhalter 5">
            <a:extLst>
              <a:ext uri="{FF2B5EF4-FFF2-40B4-BE49-F238E27FC236}">
                <a16:creationId xmlns:a16="http://schemas.microsoft.com/office/drawing/2014/main" id="{F8FFE9B3-0ADF-FD8E-46B8-91A56591CA20}"/>
              </a:ext>
            </a:extLst>
          </p:cNvPr>
          <p:cNvSpPr>
            <a:spLocks noGrp="1"/>
          </p:cNvSpPr>
          <p:nvPr>
            <p:ph type="sldNum" sz="quarter" idx="4"/>
          </p:nvPr>
        </p:nvSpPr>
        <p:spPr/>
        <p:txBody>
          <a:bodyPr/>
          <a:lstStyle/>
          <a:p>
            <a:fld id="{451AA64C-E0B0-46F1-8CD3-03730F1A5CF9}" type="slidenum">
              <a:rPr lang="de-DE" smtClean="0"/>
              <a:pPr/>
              <a:t>9</a:t>
            </a:fld>
            <a:endParaRPr lang="de-DE" dirty="0"/>
          </a:p>
        </p:txBody>
      </p:sp>
    </p:spTree>
    <p:extLst>
      <p:ext uri="{BB962C8B-B14F-4D97-AF65-F5344CB8AC3E}">
        <p14:creationId xmlns:p14="http://schemas.microsoft.com/office/powerpoint/2010/main" val="788476042"/>
      </p:ext>
    </p:extLst>
  </p:cSld>
  <p:clrMapOvr>
    <a:masterClrMapping/>
  </p:clrMapOvr>
</p:sld>
</file>

<file path=ppt/theme/theme1.xml><?xml version="1.0" encoding="utf-8"?>
<a:theme xmlns:a="http://schemas.openxmlformats.org/drawingml/2006/main" name="3_generelle Folien">
  <a:themeElements>
    <a:clrScheme name="DLR-PT Farben">
      <a:dk1>
        <a:sysClr val="windowText" lastClr="000000"/>
      </a:dk1>
      <a:lt1>
        <a:sysClr val="window" lastClr="FFFFFF"/>
      </a:lt1>
      <a:dk2>
        <a:srgbClr val="1F497D"/>
      </a:dk2>
      <a:lt2>
        <a:srgbClr val="EEECE1"/>
      </a:lt2>
      <a:accent1>
        <a:srgbClr val="84BE57"/>
      </a:accent1>
      <a:accent2>
        <a:srgbClr val="00AA96"/>
      </a:accent2>
      <a:accent3>
        <a:srgbClr val="00A7E6"/>
      </a:accent3>
      <a:accent4>
        <a:srgbClr val="0082B8"/>
      </a:accent4>
      <a:accent5>
        <a:srgbClr val="0059A3"/>
      </a:accent5>
      <a:accent6>
        <a:srgbClr val="002F5A"/>
      </a:accent6>
      <a:hlink>
        <a:srgbClr val="0000FF"/>
      </a:hlink>
      <a:folHlink>
        <a:srgbClr val="800080"/>
      </a:folHlink>
    </a:clrScheme>
    <a:fontScheme name="DLR-PT Master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hmenfolien">
  <a:themeElements>
    <a:clrScheme name="DLR-PT Farben">
      <a:dk1>
        <a:sysClr val="windowText" lastClr="000000"/>
      </a:dk1>
      <a:lt1>
        <a:sysClr val="window" lastClr="FFFFFF"/>
      </a:lt1>
      <a:dk2>
        <a:srgbClr val="1F497D"/>
      </a:dk2>
      <a:lt2>
        <a:srgbClr val="EEECE1"/>
      </a:lt2>
      <a:accent1>
        <a:srgbClr val="84BE57"/>
      </a:accent1>
      <a:accent2>
        <a:srgbClr val="00AA96"/>
      </a:accent2>
      <a:accent3>
        <a:srgbClr val="00A7E6"/>
      </a:accent3>
      <a:accent4>
        <a:srgbClr val="0082B8"/>
      </a:accent4>
      <a:accent5>
        <a:srgbClr val="0059A3"/>
      </a:accent5>
      <a:accent6>
        <a:srgbClr val="002F5A"/>
      </a:accent6>
      <a:hlink>
        <a:srgbClr val="0000FF"/>
      </a:hlink>
      <a:folHlink>
        <a:srgbClr val="800080"/>
      </a:folHlink>
    </a:clrScheme>
    <a:fontScheme name="DLR-PT Master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B57EE73D786B74A9FEF31B245B0C1E3" ma:contentTypeVersion="0" ma:contentTypeDescription="Ein neues Dokument erstellen." ma:contentTypeScope="" ma:versionID="37ebe94c8981db6991cb8f94e3da2b29">
  <xsd:schema xmlns:xsd="http://www.w3.org/2001/XMLSchema" xmlns:xs="http://www.w3.org/2001/XMLSchema" xmlns:p="http://schemas.microsoft.com/office/2006/metadata/properties" targetNamespace="http://schemas.microsoft.com/office/2006/metadata/properties" ma:root="true" ma:fieldsID="66c4a6dd5ef775a5269b08f7de37f93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928AA8-B2C3-46A0-BA07-72560B13A1E7}">
  <ds:schemaRefs>
    <ds:schemaRef ds:uri="http://purl.org/dc/terms/"/>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http://purl.org/dc/dcmitype/"/>
    <ds:schemaRef ds:uri="http://purl.org/dc/elements/1.1/"/>
  </ds:schemaRefs>
</ds:datastoreItem>
</file>

<file path=customXml/itemProps2.xml><?xml version="1.0" encoding="utf-8"?>
<ds:datastoreItem xmlns:ds="http://schemas.openxmlformats.org/officeDocument/2006/customXml" ds:itemID="{728A5A88-A341-44AB-AE99-368308F163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BC15886-A0B1-4873-9086-4402ECBDF7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3147</Words>
  <Application>Microsoft Office PowerPoint</Application>
  <PresentationFormat>Bildschirmpräsentation (16:9)</PresentationFormat>
  <Paragraphs>673</Paragraphs>
  <Slides>41</Slides>
  <Notes>8</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41</vt:i4>
      </vt:variant>
    </vt:vector>
  </HeadingPairs>
  <TitlesOfParts>
    <vt:vector size="48" baseType="lpstr">
      <vt:lpstr>Arial</vt:lpstr>
      <vt:lpstr>Calibri</vt:lpstr>
      <vt:lpstr>Myriad Pro</vt:lpstr>
      <vt:lpstr>Myriad Pro Light</vt:lpstr>
      <vt:lpstr>Wingdings</vt:lpstr>
      <vt:lpstr>3_generelle Folien</vt:lpstr>
      <vt:lpstr>Rahmenfolien</vt:lpstr>
      <vt:lpstr>Förderung von Forschung und Innovation in der Europäischen Union  Interventionen der EU – Rechtsrahmen und Synergien</vt:lpstr>
      <vt:lpstr>PowerPoint-Präsentation</vt:lpstr>
      <vt:lpstr>Basis für alle Fördermaßnahmen</vt:lpstr>
      <vt:lpstr>Basis für alle Fördermaßnahmen</vt:lpstr>
      <vt:lpstr>Basis für alle Fördermaßnahmen</vt:lpstr>
      <vt:lpstr>Kleine und mittlere Unternehmen</vt:lpstr>
      <vt:lpstr>Kleine und mittlere Unternehmen</vt:lpstr>
      <vt:lpstr>Kleine und mittlere Unternehmen</vt:lpstr>
      <vt:lpstr>Begriffe im Beihilfekontext</vt:lpstr>
      <vt:lpstr>Begriffe im Beihilfekontext</vt:lpstr>
      <vt:lpstr>Begriffe im Beihilfekontext</vt:lpstr>
      <vt:lpstr>Begriffe im Beihilfekontext</vt:lpstr>
      <vt:lpstr>Begriffe im Beihilfekontext</vt:lpstr>
      <vt:lpstr>Synergien</vt:lpstr>
      <vt:lpstr>Synergien</vt:lpstr>
      <vt:lpstr>Synergien</vt:lpstr>
      <vt:lpstr>Synergien</vt:lpstr>
      <vt:lpstr>Synergien</vt:lpstr>
      <vt:lpstr>Synergien</vt:lpstr>
      <vt:lpstr>Synergien</vt:lpstr>
      <vt:lpstr>Synergien</vt:lpstr>
      <vt:lpstr>Synergien</vt:lpstr>
      <vt:lpstr>Synergien</vt:lpstr>
      <vt:lpstr>Synergien</vt:lpstr>
      <vt:lpstr>Synergien</vt:lpstr>
      <vt:lpstr>Synergien</vt:lpstr>
      <vt:lpstr>Synergien</vt:lpstr>
      <vt:lpstr>Budgets der Europäische Union</vt:lpstr>
      <vt:lpstr>Budgets der Europäische Union</vt:lpstr>
      <vt:lpstr>Budgets der Europäische Union</vt:lpstr>
      <vt:lpstr>Budgets der Europäische Union</vt:lpstr>
      <vt:lpstr>Europäische Union</vt:lpstr>
      <vt:lpstr>Europäische Union</vt:lpstr>
      <vt:lpstr>Europäische Union</vt:lpstr>
      <vt:lpstr>Synergien</vt:lpstr>
      <vt:lpstr>Strategische Beratungen</vt:lpstr>
      <vt:lpstr>Strategische Beratungen</vt:lpstr>
      <vt:lpstr>Strategische Beratungen</vt:lpstr>
      <vt:lpstr>Strategische Beratungen</vt:lpstr>
      <vt:lpstr>Strategische Beratungen</vt:lpstr>
      <vt:lpstr>PowerPoint-Präsentation</vt:lpstr>
    </vt:vector>
  </TitlesOfParts>
  <Company>PT-DLR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Lenkeit, Tina</dc:creator>
  <cp:lastModifiedBy>Uwe Birk | ZENIT</cp:lastModifiedBy>
  <cp:revision>320</cp:revision>
  <cp:lastPrinted>2023-03-10T14:29:33Z</cp:lastPrinted>
  <dcterms:created xsi:type="dcterms:W3CDTF">2018-12-07T08:14:39Z</dcterms:created>
  <dcterms:modified xsi:type="dcterms:W3CDTF">2023-06-19T15:53:39Z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0x0101002B57EE73D786B74A9FEF31B245B0C1E3</vt:lpwstr>
  </property>
</Properties>
</file>